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1" r:id="rId14"/>
    <p:sldId id="273" r:id="rId15"/>
    <p:sldId id="274" r:id="rId16"/>
    <p:sldId id="275" r:id="rId17"/>
    <p:sldId id="276" r:id="rId18"/>
    <p:sldId id="277" r:id="rId19"/>
    <p:sldId id="278" r:id="rId20"/>
    <p:sldId id="279" r:id="rId21"/>
    <p:sldId id="280" r:id="rId22"/>
    <p:sldId id="281" r:id="rId23"/>
    <p:sldId id="282" r:id="rId24"/>
    <p:sldId id="284" r:id="rId25"/>
    <p:sldId id="287" r:id="rId26"/>
    <p:sldId id="288" r:id="rId27"/>
    <p:sldId id="293" r:id="rId28"/>
    <p:sldId id="291" r:id="rId29"/>
    <p:sldId id="292" r:id="rId30"/>
    <p:sldId id="383" r:id="rId31"/>
    <p:sldId id="294" r:id="rId32"/>
    <p:sldId id="295" r:id="rId33"/>
    <p:sldId id="296" r:id="rId34"/>
    <p:sldId id="297" r:id="rId35"/>
    <p:sldId id="298" r:id="rId36"/>
    <p:sldId id="299" r:id="rId37"/>
    <p:sldId id="300" r:id="rId38"/>
    <p:sldId id="301" r:id="rId39"/>
    <p:sldId id="304" r:id="rId40"/>
    <p:sldId id="305" r:id="rId41"/>
    <p:sldId id="306" r:id="rId42"/>
    <p:sldId id="307" r:id="rId43"/>
    <p:sldId id="315" r:id="rId44"/>
    <p:sldId id="381" r:id="rId45"/>
    <p:sldId id="382" r:id="rId46"/>
    <p:sldId id="316" r:id="rId47"/>
    <p:sldId id="317" r:id="rId48"/>
    <p:sldId id="318" r:id="rId49"/>
    <p:sldId id="342"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6" r:id="rId87"/>
    <p:sldId id="357" r:id="rId88"/>
    <p:sldId id="358" r:id="rId89"/>
    <p:sldId id="359" r:id="rId90"/>
    <p:sldId id="360" r:id="rId91"/>
    <p:sldId id="361" r:id="rId92"/>
    <p:sldId id="362" r:id="rId93"/>
    <p:sldId id="363" r:id="rId94"/>
    <p:sldId id="364" r:id="rId95"/>
    <p:sldId id="365" r:id="rId96"/>
    <p:sldId id="366" r:id="rId97"/>
    <p:sldId id="367" r:id="rId98"/>
    <p:sldId id="368" r:id="rId99"/>
    <p:sldId id="369" r:id="rId100"/>
    <p:sldId id="370" r:id="rId101"/>
    <p:sldId id="371" r:id="rId102"/>
    <p:sldId id="372" r:id="rId103"/>
    <p:sldId id="373" r:id="rId104"/>
    <p:sldId id="374" r:id="rId105"/>
    <p:sldId id="375" r:id="rId106"/>
    <p:sldId id="376" r:id="rId107"/>
    <p:sldId id="377" r:id="rId108"/>
    <p:sldId id="378" r:id="rId10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110"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1B4A636C-EC4A-44C8-BF7D-AE352E1FC5CD}"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398768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B4A636C-EC4A-44C8-BF7D-AE352E1FC5CD}"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219989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B4A636C-EC4A-44C8-BF7D-AE352E1FC5CD}"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2155802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B4A636C-EC4A-44C8-BF7D-AE352E1FC5CD}"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4073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B4A636C-EC4A-44C8-BF7D-AE352E1FC5CD}"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89669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1B4A636C-EC4A-44C8-BF7D-AE352E1FC5CD}" type="datetimeFigureOut">
              <a:rPr lang="fr-FR" smtClean="0"/>
              <a:t>28/05/2024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305784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1B4A636C-EC4A-44C8-BF7D-AE352E1FC5CD}" type="datetimeFigureOut">
              <a:rPr lang="fr-FR" smtClean="0"/>
              <a:t>28/05/2024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109309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1B4A636C-EC4A-44C8-BF7D-AE352E1FC5CD}" type="datetimeFigureOut">
              <a:rPr lang="fr-FR" smtClean="0"/>
              <a:t>28/05/2024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2763574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A636C-EC4A-44C8-BF7D-AE352E1FC5CD}" type="datetimeFigureOut">
              <a:rPr lang="fr-FR" smtClean="0"/>
              <a:t>28/05/2024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2394688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B4A636C-EC4A-44C8-BF7D-AE352E1FC5CD}" type="datetimeFigureOut">
              <a:rPr lang="fr-FR" smtClean="0"/>
              <a:t>28/05/2024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88449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B4A636C-EC4A-44C8-BF7D-AE352E1FC5CD}" type="datetimeFigureOut">
              <a:rPr lang="fr-FR" smtClean="0"/>
              <a:t>28/05/2024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2679D47-D1A7-4B1B-B64D-71F9BEBDB7F8}" type="slidenum">
              <a:rPr lang="fr-FR" smtClean="0"/>
              <a:t>‹#›</a:t>
            </a:fld>
            <a:endParaRPr lang="fr-FR"/>
          </a:p>
        </p:txBody>
      </p:sp>
    </p:spTree>
    <p:extLst>
      <p:ext uri="{BB962C8B-B14F-4D97-AF65-F5344CB8AC3E}">
        <p14:creationId xmlns:p14="http://schemas.microsoft.com/office/powerpoint/2010/main" val="171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A636C-EC4A-44C8-BF7D-AE352E1FC5CD}" type="datetimeFigureOut">
              <a:rPr lang="fr-FR" smtClean="0"/>
              <a:t>28/05/2024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79D47-D1A7-4B1B-B64D-71F9BEBDB7F8}" type="slidenum">
              <a:rPr lang="fr-FR" smtClean="0"/>
              <a:t>‹#›</a:t>
            </a:fld>
            <a:endParaRPr lang="fr-FR"/>
          </a:p>
        </p:txBody>
      </p:sp>
    </p:spTree>
    <p:extLst>
      <p:ext uri="{BB962C8B-B14F-4D97-AF65-F5344CB8AC3E}">
        <p14:creationId xmlns:p14="http://schemas.microsoft.com/office/powerpoint/2010/main" val="3855300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help.sap.com/saphelp_46c/helpdata/fr/c6/f839134afa11d182b90000e829fbfe/content.htm"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87460" y="2032479"/>
            <a:ext cx="10572482" cy="954107"/>
          </a:xfrm>
          <a:prstGeom prst="rect">
            <a:avLst/>
          </a:prstGeom>
        </p:spPr>
        <p:txBody>
          <a:bodyPr wrap="square">
            <a:spAutoFit/>
          </a:bodyPr>
          <a:lstStyle/>
          <a:p>
            <a:pPr lvl="0" algn="ctr" eaLnBrk="0" fontAlgn="base" hangingPunct="0">
              <a:spcBef>
                <a:spcPct val="0"/>
              </a:spcBef>
              <a:spcAft>
                <a:spcPct val="0"/>
              </a:spcAft>
            </a:pPr>
            <a:r>
              <a:rPr lang="en-US" altLang="en-US" sz="2800" b="1" dirty="0">
                <a:solidFill>
                  <a:srgbClr val="000000"/>
                </a:solidFill>
                <a:ea typeface="Calibri" panose="020F0502020204030204" pitchFamily="34" charset="0"/>
                <a:cs typeface="Arabic Typesetting" panose="03020402040406030203" pitchFamily="66" charset="-78"/>
              </a:rPr>
              <a:t>ATELIER </a:t>
            </a:r>
            <a:r>
              <a:rPr lang="en-US" altLang="en-US" sz="2800" b="1" dirty="0" smtClean="0">
                <a:solidFill>
                  <a:srgbClr val="000000"/>
                </a:solidFill>
                <a:ea typeface="Calibri" panose="020F0502020204030204" pitchFamily="34" charset="0"/>
                <a:cs typeface="Arabic Typesetting" panose="03020402040406030203" pitchFamily="66" charset="-78"/>
              </a:rPr>
              <a:t>D’INITIATION À LA LOGISTIQUE ET LA GESTION DE STOCK</a:t>
            </a:r>
          </a:p>
          <a:p>
            <a:pPr lvl="0" algn="ctr" eaLnBrk="0" fontAlgn="base" hangingPunct="0">
              <a:spcBef>
                <a:spcPct val="0"/>
              </a:spcBef>
              <a:spcAft>
                <a:spcPct val="0"/>
              </a:spcAft>
            </a:pPr>
            <a:r>
              <a:rPr lang="fr-FR" altLang="en-US" sz="2800" b="1" dirty="0" smtClean="0">
                <a:solidFill>
                  <a:srgbClr val="000000"/>
                </a:solidFill>
                <a:ea typeface="Calibri" panose="020F0502020204030204" pitchFamily="34" charset="0"/>
                <a:cs typeface="Arabic Typesetting" panose="03020402040406030203" pitchFamily="66" charset="-78"/>
              </a:rPr>
              <a:t>AU PROFIT DES CLPC</a:t>
            </a:r>
            <a:endParaRPr lang="en-US" altLang="en-US" sz="2800" b="1" dirty="0">
              <a:solidFill>
                <a:srgbClr val="000000"/>
              </a:solidFill>
              <a:ea typeface="Calibri" panose="020F0502020204030204" pitchFamily="34" charset="0"/>
              <a:cs typeface="Arabic Typesetting" panose="03020402040406030203" pitchFamily="66" charset="-78"/>
            </a:endParaRPr>
          </a:p>
        </p:txBody>
      </p:sp>
      <p:sp>
        <p:nvSpPr>
          <p:cNvPr id="5" name="Subtitle 2"/>
          <p:cNvSpPr>
            <a:spLocks noGrp="1"/>
          </p:cNvSpPr>
          <p:nvPr>
            <p:ph type="subTitle" idx="1"/>
          </p:nvPr>
        </p:nvSpPr>
        <p:spPr>
          <a:xfrm>
            <a:off x="1535331" y="3995966"/>
            <a:ext cx="9465347" cy="592762"/>
          </a:xfrm>
          <a:solidFill>
            <a:schemeClr val="accent5">
              <a:lumMod val="50000"/>
            </a:schemeClr>
          </a:solidFill>
        </p:spPr>
        <p:txBody>
          <a:bodyPr>
            <a:normAutofit/>
          </a:bodyPr>
          <a:lstStyle/>
          <a:p>
            <a:r>
              <a:rPr lang="de-CH" sz="3200" b="1" u="sng" dirty="0" err="1" smtClean="0">
                <a:solidFill>
                  <a:schemeClr val="bg1"/>
                </a:solidFill>
                <a:latin typeface="Arial Black" panose="020B0A04020102020204" pitchFamily="34" charset="0"/>
              </a:rPr>
              <a:t>Introduction</a:t>
            </a:r>
            <a:endParaRPr lang="fr-FR" sz="3200" b="1" u="sng" dirty="0">
              <a:solidFill>
                <a:schemeClr val="bg1"/>
              </a:solidFill>
              <a:latin typeface="Arial Black" panose="020B0A04020102020204" pitchFamily="34" charset="0"/>
            </a:endParaRPr>
          </a:p>
        </p:txBody>
      </p:sp>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8" name="Picture 7"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924" y="162302"/>
            <a:ext cx="1981200" cy="485775"/>
          </a:xfrm>
          <a:prstGeom prst="rect">
            <a:avLst/>
          </a:prstGeom>
          <a:noFill/>
          <a:ln w="9525">
            <a:noFill/>
            <a:miter lim="800000"/>
            <a:headEnd/>
            <a:tailEnd/>
          </a:ln>
        </p:spPr>
      </p:pic>
    </p:spTree>
    <p:extLst>
      <p:ext uri="{BB962C8B-B14F-4D97-AF65-F5344CB8AC3E}">
        <p14:creationId xmlns:p14="http://schemas.microsoft.com/office/powerpoint/2010/main" val="1571639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2769" t="31870" r="4196" b="8049"/>
          <a:stretch/>
        </p:blipFill>
        <p:spPr>
          <a:xfrm>
            <a:off x="1866794" y="1377174"/>
            <a:ext cx="9901871" cy="5057492"/>
          </a:xfrm>
          <a:prstGeom prst="rect">
            <a:avLst/>
          </a:prstGeom>
        </p:spPr>
      </p:pic>
      <p:pic>
        <p:nvPicPr>
          <p:cNvPr id="4" name="Picture 3"/>
          <p:cNvPicPr>
            <a:picLocks noChangeAspect="1"/>
          </p:cNvPicPr>
          <p:nvPr/>
        </p:nvPicPr>
        <p:blipFill rotWithShape="1">
          <a:blip r:embed="rId2"/>
          <a:srcRect l="4110" t="51788" r="57162" b="37718"/>
          <a:stretch/>
        </p:blipFill>
        <p:spPr>
          <a:xfrm>
            <a:off x="393596" y="423334"/>
            <a:ext cx="4728737" cy="719667"/>
          </a:xfrm>
          <a:prstGeom prst="rect">
            <a:avLst/>
          </a:prstGeo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9464402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064" y="730886"/>
            <a:ext cx="10515600" cy="539650"/>
          </a:xfrm>
          <a:solidFill>
            <a:schemeClr val="accent1">
              <a:lumMod val="40000"/>
              <a:lumOff val="60000"/>
            </a:schemeClr>
          </a:solidFill>
        </p:spPr>
        <p:txBody>
          <a:bodyPr>
            <a:normAutofit fontScale="90000"/>
          </a:bodyPr>
          <a:lstStyle/>
          <a:p>
            <a:r>
              <a:rPr lang="de-CH" dirty="0" smtClean="0"/>
              <a:t>Comment </a:t>
            </a:r>
            <a:r>
              <a:rPr lang="de-CH" dirty="0" err="1" smtClean="0"/>
              <a:t>réaliser</a:t>
            </a:r>
            <a:r>
              <a:rPr lang="de-CH" dirty="0" smtClean="0"/>
              <a:t> </a:t>
            </a:r>
            <a:r>
              <a:rPr lang="de-CH" dirty="0" err="1" smtClean="0"/>
              <a:t>un</a:t>
            </a:r>
            <a:r>
              <a:rPr lang="de-CH" dirty="0" smtClean="0"/>
              <a:t> </a:t>
            </a:r>
            <a:r>
              <a:rPr lang="de-CH" dirty="0" err="1" smtClean="0"/>
              <a:t>inventaire</a:t>
            </a:r>
            <a:endParaRPr lang="fr-FR"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652" t="16524" r="8071" b="8059"/>
          <a:stretch/>
        </p:blipFill>
        <p:spPr>
          <a:xfrm>
            <a:off x="385812" y="1491915"/>
            <a:ext cx="11392812" cy="4928136"/>
          </a:xfr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9380574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4B82-22E8-4E81-86D5-BC6B9C287CEA}"/>
              </a:ext>
            </a:extLst>
          </p:cNvPr>
          <p:cNvSpPr>
            <a:spLocks noGrp="1"/>
          </p:cNvSpPr>
          <p:nvPr>
            <p:ph type="title"/>
          </p:nvPr>
        </p:nvSpPr>
        <p:spPr>
          <a:xfrm>
            <a:off x="614536" y="499879"/>
            <a:ext cx="10931769" cy="6218555"/>
          </a:xfrm>
        </p:spPr>
        <p:txBody>
          <a:bodyPr>
            <a:noAutofit/>
          </a:bodyPr>
          <a:lstStyle/>
          <a:p>
            <a:pPr marR="0" lvl="0">
              <a:lnSpc>
                <a:spcPct val="200000"/>
              </a:lnSpc>
              <a:spcBef>
                <a:spcPts val="0"/>
              </a:spcBef>
              <a:spcAft>
                <a:spcPts val="0"/>
              </a:spcAft>
            </a:pPr>
            <a:r>
              <a:rPr lang="fr-FR" sz="3200" b="1" dirty="0">
                <a:latin typeface="+mn-lt"/>
              </a:rPr>
              <a:t>                   </a:t>
            </a:r>
            <a:r>
              <a:rPr lang="fr-FR" sz="3200" b="1" u="sng" dirty="0">
                <a:latin typeface="+mn-lt"/>
              </a:rPr>
              <a:t>CAUSES DES ÉCARTS DANS LES INVENTAIRES</a:t>
            </a:r>
            <a:br>
              <a:rPr lang="fr-FR" sz="3200" b="1" u="sng" dirty="0">
                <a:latin typeface="+mn-lt"/>
              </a:rPr>
            </a:br>
            <a:r>
              <a:rPr lang="fr-FR" sz="3200" b="1" dirty="0">
                <a:latin typeface="+mn-lt"/>
              </a:rPr>
              <a:t> 	</a:t>
            </a:r>
            <a:r>
              <a:rPr lang="fr-FR" sz="3200" dirty="0">
                <a:latin typeface="+mn-lt"/>
              </a:rPr>
              <a:t>Erreurs sur les quantités à l’entrée</a:t>
            </a:r>
            <a:r>
              <a:rPr lang="en-US" sz="3200" dirty="0">
                <a:latin typeface="+mn-lt"/>
              </a:rPr>
              <a:t/>
            </a:r>
            <a:br>
              <a:rPr lang="en-US" sz="3200" dirty="0">
                <a:latin typeface="+mn-lt"/>
              </a:rPr>
            </a:br>
            <a:r>
              <a:rPr lang="en-US" sz="3200" dirty="0">
                <a:latin typeface="+mn-lt"/>
              </a:rPr>
              <a:t>  	</a:t>
            </a:r>
            <a:r>
              <a:rPr lang="fr-FR" sz="3200" dirty="0">
                <a:latin typeface="+mn-lt"/>
              </a:rPr>
              <a:t>Erreurs sur les quantités prélevées</a:t>
            </a:r>
            <a:r>
              <a:rPr lang="en-US" sz="3200" dirty="0">
                <a:latin typeface="+mn-lt"/>
              </a:rPr>
              <a:t/>
            </a:r>
            <a:br>
              <a:rPr lang="en-US" sz="3200" dirty="0">
                <a:latin typeface="+mn-lt"/>
              </a:rPr>
            </a:br>
            <a:r>
              <a:rPr lang="en-US" sz="3200" dirty="0">
                <a:latin typeface="+mn-lt"/>
              </a:rPr>
              <a:t> 	</a:t>
            </a:r>
            <a:r>
              <a:rPr lang="fr-FR" sz="3200" dirty="0">
                <a:latin typeface="+mn-lt"/>
              </a:rPr>
              <a:t>Articles détériorés pendant leur passage au magasin</a:t>
            </a:r>
            <a:r>
              <a:rPr lang="en-US" sz="3200" dirty="0">
                <a:latin typeface="+mn-lt"/>
              </a:rPr>
              <a:t/>
            </a:r>
            <a:br>
              <a:rPr lang="en-US" sz="3200" dirty="0">
                <a:latin typeface="+mn-lt"/>
              </a:rPr>
            </a:br>
            <a:r>
              <a:rPr lang="en-US" sz="3200" dirty="0">
                <a:latin typeface="+mn-lt"/>
              </a:rPr>
              <a:t>  	</a:t>
            </a:r>
            <a:r>
              <a:rPr lang="fr-FR" sz="3200" dirty="0">
                <a:latin typeface="+mn-lt"/>
              </a:rPr>
              <a:t>Confusion entre deux références</a:t>
            </a:r>
            <a:r>
              <a:rPr lang="en-US" sz="3200" dirty="0">
                <a:latin typeface="+mn-lt"/>
              </a:rPr>
              <a:t/>
            </a:r>
            <a:br>
              <a:rPr lang="en-US" sz="3200" dirty="0">
                <a:latin typeface="+mn-lt"/>
              </a:rPr>
            </a:br>
            <a:r>
              <a:rPr lang="en-US" sz="3200" dirty="0">
                <a:latin typeface="+mn-lt"/>
              </a:rPr>
              <a:t>  	</a:t>
            </a:r>
            <a:r>
              <a:rPr lang="fr-FR" sz="3200" dirty="0">
                <a:latin typeface="+mn-lt"/>
              </a:rPr>
              <a:t>Faux écarts dus à des erreurs de comptage</a:t>
            </a:r>
            <a:r>
              <a:rPr lang="en-US" sz="3200" dirty="0">
                <a:latin typeface="+mn-lt"/>
                <a:ea typeface="Calibri" panose="020F0502020204030204" pitchFamily="34" charset="0"/>
                <a:cs typeface="Times New Roman" panose="02020603050405020304" pitchFamily="18" charset="0"/>
              </a:rPr>
              <a:t/>
            </a:r>
            <a:br>
              <a:rPr lang="en-US" sz="3200" dirty="0">
                <a:latin typeface="+mn-lt"/>
                <a:ea typeface="Calibri" panose="020F0502020204030204" pitchFamily="34" charset="0"/>
                <a:cs typeface="Times New Roman" panose="02020603050405020304" pitchFamily="18" charset="0"/>
              </a:rPr>
            </a:br>
            <a:endParaRPr lang="en-US" sz="3200" dirty="0">
              <a:latin typeface="+mn-lt"/>
            </a:endParaRPr>
          </a:p>
        </p:txBody>
      </p:sp>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9642329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099" t="5199" r="7407" b="7020"/>
          <a:stretch/>
        </p:blipFill>
        <p:spPr>
          <a:xfrm>
            <a:off x="826167" y="635267"/>
            <a:ext cx="10770670" cy="5409398"/>
          </a:xfrm>
          <a:prstGeom prst="rect">
            <a:avLst/>
          </a:prstGeo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8913596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054" t="5504" r="7282" b="12936"/>
          <a:stretch/>
        </p:blipFill>
        <p:spPr>
          <a:xfrm>
            <a:off x="721895" y="596766"/>
            <a:ext cx="11020927" cy="5563402"/>
          </a:xfr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6097216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318" y="2367180"/>
            <a:ext cx="10515600" cy="1325563"/>
          </a:xfrm>
          <a:solidFill>
            <a:schemeClr val="accent1">
              <a:lumMod val="40000"/>
              <a:lumOff val="60000"/>
            </a:schemeClr>
          </a:solidFill>
        </p:spPr>
        <p:txBody>
          <a:bodyPr/>
          <a:lstStyle/>
          <a:p>
            <a:pPr algn="ctr"/>
            <a:r>
              <a:rPr lang="de-CH" b="1" dirty="0" smtClean="0"/>
              <a:t>5) </a:t>
            </a:r>
            <a:r>
              <a:rPr lang="de-CH" b="1" dirty="0" err="1" smtClean="0"/>
              <a:t>Conservation</a:t>
            </a:r>
            <a:r>
              <a:rPr lang="de-CH" b="1" dirty="0" smtClean="0"/>
              <a:t> de </a:t>
            </a:r>
            <a:r>
              <a:rPr lang="de-CH" b="1" dirty="0" err="1" smtClean="0"/>
              <a:t>documents</a:t>
            </a:r>
            <a:endParaRPr lang="fr-FR" b="1" dirty="0"/>
          </a:p>
        </p:txBody>
      </p:sp>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0967388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876" t="22836" r="11389" b="23187"/>
          <a:stretch/>
        </p:blipFill>
        <p:spPr>
          <a:xfrm>
            <a:off x="654988" y="548005"/>
            <a:ext cx="10882023" cy="5294530"/>
          </a:xfr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1775065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3736" t="61125" r="3720" b="5916"/>
          <a:stretch/>
        </p:blipFill>
        <p:spPr>
          <a:xfrm>
            <a:off x="4432433" y="4027638"/>
            <a:ext cx="7488455" cy="2541640"/>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4282" t="28607" r="1767" b="25414"/>
          <a:stretch/>
        </p:blipFill>
        <p:spPr>
          <a:xfrm>
            <a:off x="755583" y="539015"/>
            <a:ext cx="7421078" cy="3382746"/>
          </a:xfrm>
          <a:prstGeom prst="rect">
            <a:avLst/>
          </a:prstGeom>
        </p:spPr>
      </p:pic>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2837655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9996" y="132204"/>
            <a:ext cx="9768418" cy="6725796"/>
          </a:xfrm>
          <a:prstGeom prst="rect">
            <a:avLst/>
          </a:prstGeom>
        </p:spPr>
      </p:pic>
      <p:sp>
        <p:nvSpPr>
          <p:cNvPr id="5" name="TextBox 4"/>
          <p:cNvSpPr txBox="1"/>
          <p:nvPr/>
        </p:nvSpPr>
        <p:spPr>
          <a:xfrm>
            <a:off x="5188015" y="1348344"/>
            <a:ext cx="2897205" cy="461665"/>
          </a:xfrm>
          <a:prstGeom prst="rect">
            <a:avLst/>
          </a:prstGeom>
          <a:solidFill>
            <a:schemeClr val="bg1"/>
          </a:solidFill>
        </p:spPr>
        <p:txBody>
          <a:bodyPr wrap="square" rtlCol="0">
            <a:spAutoFit/>
          </a:bodyPr>
          <a:lstStyle/>
          <a:p>
            <a:r>
              <a:rPr lang="de-CH" sz="2400" b="1" dirty="0" smtClean="0"/>
              <a:t>PEPS</a:t>
            </a:r>
            <a:endParaRPr lang="fr-FR" sz="2400" b="1" dirty="0"/>
          </a:p>
        </p:txBody>
      </p:sp>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468143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103" y="3540576"/>
            <a:ext cx="9512483" cy="1325563"/>
          </a:xfrm>
        </p:spPr>
        <p:txBody>
          <a:bodyPr>
            <a:normAutofit/>
          </a:bodyPr>
          <a:lstStyle/>
          <a:p>
            <a:r>
              <a:rPr lang="de-CH" sz="6600" i="1" dirty="0" smtClean="0">
                <a:solidFill>
                  <a:schemeClr val="accent1">
                    <a:lumMod val="75000"/>
                  </a:schemeClr>
                </a:solidFill>
                <a:latin typeface="Brush Script MT" panose="03060802040406070304" pitchFamily="66" charset="0"/>
              </a:rPr>
              <a:t>Place </a:t>
            </a:r>
            <a:r>
              <a:rPr lang="de-CH" sz="6600" i="1" dirty="0" err="1" smtClean="0">
                <a:solidFill>
                  <a:schemeClr val="accent1">
                    <a:lumMod val="75000"/>
                  </a:schemeClr>
                </a:solidFill>
                <a:latin typeface="Brush Script MT" panose="03060802040406070304" pitchFamily="66" charset="0"/>
              </a:rPr>
              <a:t>aux</a:t>
            </a:r>
            <a:r>
              <a:rPr lang="de-CH" sz="6600" i="1" dirty="0" smtClean="0">
                <a:solidFill>
                  <a:schemeClr val="accent1">
                    <a:lumMod val="75000"/>
                  </a:schemeClr>
                </a:solidFill>
                <a:latin typeface="Brush Script MT" panose="03060802040406070304" pitchFamily="66" charset="0"/>
              </a:rPr>
              <a:t> </a:t>
            </a:r>
            <a:r>
              <a:rPr lang="de-CH" sz="6600" i="1" dirty="0" err="1" smtClean="0">
                <a:solidFill>
                  <a:schemeClr val="accent1">
                    <a:lumMod val="75000"/>
                  </a:schemeClr>
                </a:solidFill>
                <a:latin typeface="Brush Script MT" panose="03060802040406070304" pitchFamily="66" charset="0"/>
              </a:rPr>
              <a:t>exercices</a:t>
            </a:r>
            <a:r>
              <a:rPr lang="de-CH" sz="6600" i="1" dirty="0" smtClean="0">
                <a:solidFill>
                  <a:schemeClr val="accent1">
                    <a:lumMod val="75000"/>
                  </a:schemeClr>
                </a:solidFill>
                <a:latin typeface="Brush Script MT" panose="03060802040406070304" pitchFamily="66" charset="0"/>
              </a:rPr>
              <a:t> </a:t>
            </a:r>
            <a:r>
              <a:rPr lang="de-CH" sz="6600" i="1" dirty="0" err="1" smtClean="0">
                <a:solidFill>
                  <a:schemeClr val="accent1">
                    <a:lumMod val="75000"/>
                  </a:schemeClr>
                </a:solidFill>
                <a:latin typeface="Brush Script MT" panose="03060802040406070304" pitchFamily="66" charset="0"/>
              </a:rPr>
              <a:t>maintenant</a:t>
            </a:r>
            <a:r>
              <a:rPr lang="de-CH" sz="6600" i="1" dirty="0" smtClean="0">
                <a:solidFill>
                  <a:schemeClr val="accent1">
                    <a:lumMod val="75000"/>
                  </a:schemeClr>
                </a:solidFill>
                <a:latin typeface="Brush Script MT" panose="03060802040406070304" pitchFamily="66" charset="0"/>
              </a:rPr>
              <a:t>!</a:t>
            </a:r>
            <a:endParaRPr lang="fr-FR" sz="6600" i="1" dirty="0">
              <a:solidFill>
                <a:schemeClr val="accent1">
                  <a:lumMod val="75000"/>
                </a:schemeClr>
              </a:solidFill>
              <a:latin typeface="Brush Script MT" panose="03060802040406070304" pitchFamily="66" charset="0"/>
            </a:endParaRPr>
          </a:p>
        </p:txBody>
      </p:sp>
      <p:sp>
        <p:nvSpPr>
          <p:cNvPr id="4" name="Rectangle 3"/>
          <p:cNvSpPr/>
          <p:nvPr/>
        </p:nvSpPr>
        <p:spPr>
          <a:xfrm>
            <a:off x="1681103" y="1966308"/>
            <a:ext cx="8220363" cy="1107996"/>
          </a:xfrm>
          <a:prstGeom prst="rect">
            <a:avLst/>
          </a:prstGeom>
          <a:noFill/>
        </p:spPr>
        <p:txBody>
          <a:bodyPr wrap="square" lIns="91440" tIns="45720" rIns="91440" bIns="45720">
            <a:spAutoFit/>
          </a:bodyPr>
          <a:lstStyle/>
          <a:p>
            <a:pPr algn="ctr"/>
            <a:r>
              <a:rPr lang="en-US" sz="66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MERCI BEAUCOUP!</a:t>
            </a:r>
            <a:endParaRPr lang="en-US" sz="6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231003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102" t="31111" r="3366" b="6173"/>
          <a:stretch/>
        </p:blipFill>
        <p:spPr>
          <a:xfrm>
            <a:off x="2666999" y="1072232"/>
            <a:ext cx="9254068" cy="5624901"/>
          </a:xfrm>
          <a:prstGeom prst="rect">
            <a:avLst/>
          </a:prstGeom>
        </p:spPr>
      </p:pic>
      <p:pic>
        <p:nvPicPr>
          <p:cNvPr id="3" name="Picture 2"/>
          <p:cNvPicPr>
            <a:picLocks noChangeAspect="1"/>
          </p:cNvPicPr>
          <p:nvPr/>
        </p:nvPicPr>
        <p:blipFill rotWithShape="1">
          <a:blip r:embed="rId2"/>
          <a:srcRect l="3893" t="62469" r="57314" b="27408"/>
          <a:stretch/>
        </p:blipFill>
        <p:spPr>
          <a:xfrm>
            <a:off x="194734" y="287866"/>
            <a:ext cx="4724400" cy="694268"/>
          </a:xfrm>
          <a:prstGeom prst="rect">
            <a:avLst/>
          </a:prstGeo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1614843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3056" t="31729" r="3264" b="6420"/>
          <a:stretch/>
        </p:blipFill>
        <p:spPr>
          <a:xfrm>
            <a:off x="2997199" y="888999"/>
            <a:ext cx="9084734" cy="5888035"/>
          </a:xfrm>
          <a:prstGeom prst="rect">
            <a:avLst/>
          </a:prstGeom>
        </p:spPr>
      </p:pic>
      <p:pic>
        <p:nvPicPr>
          <p:cNvPr id="4" name="Picture 3"/>
          <p:cNvPicPr>
            <a:picLocks noChangeAspect="1"/>
          </p:cNvPicPr>
          <p:nvPr/>
        </p:nvPicPr>
        <p:blipFill rotWithShape="1">
          <a:blip r:embed="rId2"/>
          <a:srcRect l="4097" t="62222" r="57431" b="27408"/>
          <a:stretch/>
        </p:blipFill>
        <p:spPr>
          <a:xfrm>
            <a:off x="194733" y="126999"/>
            <a:ext cx="4690534" cy="711200"/>
          </a:xfrm>
          <a:prstGeom prst="rect">
            <a:avLst/>
          </a:prstGeo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348760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19" y="2085551"/>
            <a:ext cx="10515600" cy="2243224"/>
          </a:xfrm>
          <a:solidFill>
            <a:schemeClr val="accent1">
              <a:lumMod val="20000"/>
              <a:lumOff val="80000"/>
            </a:schemeClr>
          </a:solidFill>
        </p:spPr>
        <p:txBody>
          <a:bodyPr>
            <a:normAutofit/>
          </a:bodyPr>
          <a:lstStyle/>
          <a:p>
            <a:pPr algn="ctr"/>
            <a:r>
              <a:rPr lang="de-CH" sz="5400" b="1" dirty="0" smtClean="0"/>
              <a:t>2) </a:t>
            </a:r>
            <a:r>
              <a:rPr lang="de-CH" sz="6000" b="1" dirty="0" smtClean="0"/>
              <a:t>Système de </a:t>
            </a:r>
            <a:r>
              <a:rPr lang="de-CH" sz="6000" b="1" dirty="0" err="1" smtClean="0"/>
              <a:t>contrôle</a:t>
            </a:r>
            <a:r>
              <a:rPr lang="de-CH" sz="6000" b="1" dirty="0" smtClean="0"/>
              <a:t>  préventif</a:t>
            </a:r>
            <a:endParaRPr lang="fr-FR" sz="6000" b="1" dirty="0"/>
          </a:p>
        </p:txBody>
      </p:sp>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4" name="Picture 3"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179249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6858000"/>
          </a:xfrm>
          <a:prstGeom prst="rect">
            <a:avLst/>
          </a:prstGeom>
        </p:spPr>
      </p:pic>
      <p:pic>
        <p:nvPicPr>
          <p:cNvPr id="3" name="Picture 2"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979008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pic>
        <p:nvPicPr>
          <p:cNvPr id="4" name="Picture 3"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182783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3" name="Picture 2"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223986"/>
            <a:ext cx="1981200" cy="485775"/>
          </a:xfrm>
          <a:prstGeom prst="rect">
            <a:avLst/>
          </a:prstGeom>
          <a:noFill/>
          <a:ln w="9525">
            <a:noFill/>
            <a:miter lim="800000"/>
            <a:headEnd/>
            <a:tailEnd/>
          </a:ln>
        </p:spPr>
      </p:pic>
    </p:spTree>
    <p:extLst>
      <p:ext uri="{BB962C8B-B14F-4D97-AF65-F5344CB8AC3E}">
        <p14:creationId xmlns:p14="http://schemas.microsoft.com/office/powerpoint/2010/main" val="2588514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1999" cy="6858000"/>
          </a:xfrm>
          <a:prstGeom prst="rect">
            <a:avLst/>
          </a:prstGeom>
        </p:spPr>
      </p:pic>
      <p:pic>
        <p:nvPicPr>
          <p:cNvPr id="4" name="Picture 3"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9269100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8602"/>
          <a:stretch/>
        </p:blipFill>
        <p:spPr>
          <a:xfrm>
            <a:off x="0" y="412955"/>
            <a:ext cx="12191999" cy="4896465"/>
          </a:xfrm>
          <a:prstGeom prst="rect">
            <a:avLst/>
          </a:prstGeom>
        </p:spPr>
      </p:pic>
      <p:pic>
        <p:nvPicPr>
          <p:cNvPr id="3" name="Picture 2"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54" y="497524"/>
            <a:ext cx="1981200" cy="485775"/>
          </a:xfrm>
          <a:prstGeom prst="rect">
            <a:avLst/>
          </a:prstGeom>
          <a:noFill/>
          <a:ln w="9525">
            <a:noFill/>
            <a:miter lim="800000"/>
            <a:headEnd/>
            <a:tailEnd/>
          </a:ln>
        </p:spPr>
      </p:pic>
    </p:spTree>
    <p:extLst>
      <p:ext uri="{BB962C8B-B14F-4D97-AF65-F5344CB8AC3E}">
        <p14:creationId xmlns:p14="http://schemas.microsoft.com/office/powerpoint/2010/main" val="2070323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pic>
        <p:nvPicPr>
          <p:cNvPr id="4" name="Picture 3"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108" y="145833"/>
            <a:ext cx="1981200" cy="485775"/>
          </a:xfrm>
          <a:prstGeom prst="rect">
            <a:avLst/>
          </a:prstGeom>
          <a:noFill/>
          <a:ln w="9525">
            <a:noFill/>
            <a:miter lim="800000"/>
            <a:headEnd/>
            <a:tailEnd/>
          </a:ln>
        </p:spPr>
      </p:pic>
    </p:spTree>
    <p:extLst>
      <p:ext uri="{BB962C8B-B14F-4D97-AF65-F5344CB8AC3E}">
        <p14:creationId xmlns:p14="http://schemas.microsoft.com/office/powerpoint/2010/main" val="3206107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57167" y="1678258"/>
            <a:ext cx="10871200" cy="4705815"/>
          </a:xfrm>
        </p:spPr>
        <p:txBody>
          <a:bodyPr>
            <a:normAutofit/>
          </a:bodyPr>
          <a:lstStyle/>
          <a:p>
            <a:pPr algn="just"/>
            <a:r>
              <a:rPr lang="fr-CH" sz="3600" dirty="0" smtClean="0"/>
              <a:t>Le </a:t>
            </a:r>
            <a:r>
              <a:rPr lang="fr-CH" sz="3600" dirty="0"/>
              <a:t>mot logistique a la </a:t>
            </a:r>
            <a:r>
              <a:rPr lang="fr-CH" sz="3600" b="1" dirty="0"/>
              <a:t>racine grecque </a:t>
            </a:r>
            <a:r>
              <a:rPr lang="fr-CH" sz="3600" b="1" dirty="0" err="1"/>
              <a:t>logisteuo</a:t>
            </a:r>
            <a:r>
              <a:rPr lang="fr-CH" sz="3600" dirty="0"/>
              <a:t> qui </a:t>
            </a:r>
            <a:r>
              <a:rPr lang="fr-CH" sz="3600" dirty="0" smtClean="0"/>
              <a:t>signifie </a:t>
            </a:r>
            <a:r>
              <a:rPr lang="fr-CH" sz="3600" b="1" dirty="0"/>
              <a:t>administrer</a:t>
            </a:r>
            <a:r>
              <a:rPr lang="fr-CH" sz="3600" dirty="0"/>
              <a:t>. » </a:t>
            </a:r>
          </a:p>
          <a:p>
            <a:pPr algn="just"/>
            <a:endParaRPr lang="fr-CH" sz="3600" dirty="0" smtClean="0"/>
          </a:p>
          <a:p>
            <a:pPr algn="just"/>
            <a:r>
              <a:rPr lang="fr-CH" sz="3600" dirty="0" smtClean="0"/>
              <a:t>Elle peut aussi être résumées </a:t>
            </a:r>
            <a:r>
              <a:rPr lang="fr-CH" sz="3600" dirty="0"/>
              <a:t>en 4 mots : </a:t>
            </a:r>
            <a:endParaRPr lang="fr-CH" sz="3600" dirty="0" smtClean="0"/>
          </a:p>
          <a:p>
            <a:pPr algn="just"/>
            <a:r>
              <a:rPr lang="fr-CH" sz="3600" dirty="0" smtClean="0"/>
              <a:t>réflexion</a:t>
            </a:r>
            <a:r>
              <a:rPr lang="fr-CH" sz="3600" dirty="0"/>
              <a:t>, stratégie, gestion et </a:t>
            </a:r>
            <a:r>
              <a:rPr lang="fr-CH" sz="3600" dirty="0" smtClean="0"/>
              <a:t>optimisation</a:t>
            </a:r>
            <a:endParaRPr lang="en-US" sz="8000" b="1" dirty="0"/>
          </a:p>
          <a:p>
            <a:endParaRPr lang="de-CH" sz="4400" dirty="0"/>
          </a:p>
        </p:txBody>
      </p:sp>
      <p:sp>
        <p:nvSpPr>
          <p:cNvPr id="3" name="Subtitle 1"/>
          <p:cNvSpPr txBox="1">
            <a:spLocks/>
          </p:cNvSpPr>
          <p:nvPr/>
        </p:nvSpPr>
        <p:spPr>
          <a:xfrm>
            <a:off x="557167" y="571022"/>
            <a:ext cx="10871200" cy="711369"/>
          </a:xfrm>
          <a:prstGeom prst="rect">
            <a:avLst/>
          </a:prstGeom>
          <a:solidFill>
            <a:schemeClr val="accent1">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H" sz="4000" b="1" dirty="0" smtClean="0"/>
              <a:t>QU’EST-CE QUE LA LOGISTIQUE ? </a:t>
            </a:r>
          </a:p>
        </p:txBody>
      </p:sp>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6" name="Picture 5"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914989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3" name="Picture 2"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4516710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pic>
        <p:nvPicPr>
          <p:cNvPr id="4" name="Picture 3"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4248880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453" y="2511558"/>
            <a:ext cx="10515600" cy="1891109"/>
          </a:xfrm>
          <a:solidFill>
            <a:schemeClr val="accent1">
              <a:lumMod val="20000"/>
              <a:lumOff val="80000"/>
            </a:schemeClr>
          </a:solidFill>
        </p:spPr>
        <p:txBody>
          <a:bodyPr>
            <a:noAutofit/>
          </a:bodyPr>
          <a:lstStyle/>
          <a:p>
            <a:pPr algn="ctr"/>
            <a:r>
              <a:rPr lang="de-CH" sz="6600" b="1" dirty="0" smtClean="0"/>
              <a:t>3) Les </a:t>
            </a:r>
            <a:r>
              <a:rPr lang="de-CH" sz="6600" b="1" dirty="0" err="1" smtClean="0"/>
              <a:t>signes</a:t>
            </a:r>
            <a:r>
              <a:rPr lang="de-CH" sz="6600" b="1" dirty="0" smtClean="0"/>
              <a:t> avant </a:t>
            </a:r>
            <a:r>
              <a:rPr lang="de-CH" sz="6600" b="1" dirty="0" err="1" smtClean="0"/>
              <a:t>coureur</a:t>
            </a:r>
            <a:r>
              <a:rPr lang="de-CH" sz="6600" b="1" dirty="0" smtClean="0"/>
              <a:t> de </a:t>
            </a:r>
            <a:r>
              <a:rPr lang="de-CH" sz="6600" b="1" dirty="0" err="1" smtClean="0"/>
              <a:t>fraude</a:t>
            </a:r>
            <a:endParaRPr lang="fr-FR" sz="6600" b="1" dirty="0"/>
          </a:p>
        </p:txBody>
      </p:sp>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4" name="Picture 3"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957679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5" name="Picture 4"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457753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1999" cy="6858000"/>
          </a:xfrm>
          <a:prstGeom prst="rect">
            <a:avLst/>
          </a:prstGeom>
        </p:spPr>
      </p:pic>
      <p:pic>
        <p:nvPicPr>
          <p:cNvPr id="4" name="Picture 3"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33029720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08" y="0"/>
            <a:ext cx="12183092" cy="6858000"/>
          </a:xfrm>
          <a:prstGeom prst="rect">
            <a:avLst/>
          </a:prstGeom>
        </p:spPr>
      </p:pic>
      <p:pic>
        <p:nvPicPr>
          <p:cNvPr id="3" name="Picture 2"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1737843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713"/>
            <a:ext cx="12192000" cy="6865713"/>
          </a:xfrm>
          <a:prstGeom prst="rect">
            <a:avLst/>
          </a:prstGeom>
        </p:spPr>
      </p:pic>
      <p:pic>
        <p:nvPicPr>
          <p:cNvPr id="4" name="Picture 3"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5622712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857" t="3457" r="7703" b="7284"/>
          <a:stretch/>
        </p:blipFill>
        <p:spPr>
          <a:xfrm>
            <a:off x="-1" y="-1"/>
            <a:ext cx="12285133" cy="6952161"/>
          </a:xfrm>
          <a:prstGeom prst="rect">
            <a:avLst/>
          </a:prstGeom>
        </p:spPr>
      </p:pic>
      <p:pic>
        <p:nvPicPr>
          <p:cNvPr id="3" name="Picture 2"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2107547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2" y="0"/>
            <a:ext cx="12198322" cy="6858000"/>
          </a:xfrm>
        </p:spPr>
      </p:pic>
    </p:spTree>
    <p:extLst>
      <p:ext uri="{BB962C8B-B14F-4D97-AF65-F5344CB8AC3E}">
        <p14:creationId xmlns:p14="http://schemas.microsoft.com/office/powerpoint/2010/main" val="19723833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528" y="2557011"/>
            <a:ext cx="10515600" cy="1325563"/>
          </a:xfrm>
        </p:spPr>
        <p:txBody>
          <a:bodyPr>
            <a:normAutofit/>
          </a:bodyPr>
          <a:lstStyle/>
          <a:p>
            <a:pPr algn="ctr"/>
            <a:r>
              <a:rPr lang="de-CH" dirty="0" smtClean="0"/>
              <a:t>La liste n’est </a:t>
            </a:r>
            <a:r>
              <a:rPr lang="de-CH" dirty="0" err="1" smtClean="0"/>
              <a:t>pas</a:t>
            </a:r>
            <a:r>
              <a:rPr lang="de-CH" dirty="0" smtClean="0"/>
              <a:t> exhaustive</a:t>
            </a:r>
            <a:br>
              <a:rPr lang="de-CH" dirty="0" smtClean="0"/>
            </a:br>
            <a:r>
              <a:rPr lang="de-CH" dirty="0" err="1" smtClean="0"/>
              <a:t>L’essentiel</a:t>
            </a:r>
            <a:r>
              <a:rPr lang="de-CH" dirty="0" smtClean="0"/>
              <a:t> </a:t>
            </a:r>
            <a:r>
              <a:rPr lang="de-CH" dirty="0" err="1" smtClean="0"/>
              <a:t>c’est</a:t>
            </a:r>
            <a:r>
              <a:rPr lang="de-CH" dirty="0" smtClean="0"/>
              <a:t> </a:t>
            </a:r>
            <a:r>
              <a:rPr lang="de-CH" dirty="0" err="1" smtClean="0"/>
              <a:t>d’être</a:t>
            </a:r>
            <a:r>
              <a:rPr lang="de-CH" dirty="0" smtClean="0"/>
              <a:t> </a:t>
            </a:r>
            <a:r>
              <a:rPr lang="de-CH" dirty="0" err="1" smtClean="0"/>
              <a:t>vigilant</a:t>
            </a:r>
            <a:endParaRPr lang="fr-FR" dirty="0"/>
          </a:p>
        </p:txBody>
      </p:sp>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4" name="Picture 3"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4279466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02132" y="2029804"/>
            <a:ext cx="10871200" cy="3378538"/>
          </a:xfrm>
        </p:spPr>
        <p:txBody>
          <a:bodyPr>
            <a:normAutofit/>
          </a:bodyPr>
          <a:lstStyle/>
          <a:p>
            <a:pPr algn="just"/>
            <a:r>
              <a:rPr lang="fr-CH" sz="3600" dirty="0" smtClean="0"/>
              <a:t>La </a:t>
            </a:r>
            <a:r>
              <a:rPr lang="fr-CH" sz="3600" dirty="0"/>
              <a:t>logistique débute avec </a:t>
            </a:r>
            <a:r>
              <a:rPr lang="fr-CH" sz="3600" dirty="0" smtClean="0"/>
              <a:t>l’</a:t>
            </a:r>
            <a:r>
              <a:rPr lang="fr-CH" sz="3600" b="1" dirty="0" smtClean="0"/>
              <a:t>armée</a:t>
            </a:r>
            <a:r>
              <a:rPr lang="fr-CH" sz="3600" dirty="0" smtClean="0"/>
              <a:t>, en termes de réflexions stratégiques pour</a:t>
            </a:r>
            <a:r>
              <a:rPr lang="fr-CH" sz="3600" dirty="0"/>
              <a:t> </a:t>
            </a:r>
            <a:r>
              <a:rPr lang="fr-CH" sz="3600" b="1" dirty="0"/>
              <a:t>organiser une action </a:t>
            </a:r>
            <a:r>
              <a:rPr lang="fr-CH" sz="3600" b="1" dirty="0" smtClean="0"/>
              <a:t>militaire. </a:t>
            </a:r>
          </a:p>
          <a:p>
            <a:pPr algn="just"/>
            <a:r>
              <a:rPr lang="fr-CH" sz="3600" dirty="0" smtClean="0"/>
              <a:t>L’objectif </a:t>
            </a:r>
            <a:r>
              <a:rPr lang="fr-CH" sz="3600" dirty="0"/>
              <a:t>étant d’être au bon endroit, au bon moment et le plus rapidement possible tout en évitant les contraintes qui peuvent se présenter</a:t>
            </a:r>
            <a:r>
              <a:rPr lang="fr-CH" sz="3600" dirty="0" smtClean="0"/>
              <a:t>.</a:t>
            </a:r>
            <a:endParaRPr lang="de-CH" sz="3600" dirty="0"/>
          </a:p>
        </p:txBody>
      </p:sp>
      <p:sp>
        <p:nvSpPr>
          <p:cNvPr id="3" name="Subtitle 1"/>
          <p:cNvSpPr txBox="1">
            <a:spLocks/>
          </p:cNvSpPr>
          <p:nvPr/>
        </p:nvSpPr>
        <p:spPr>
          <a:xfrm>
            <a:off x="826655" y="401444"/>
            <a:ext cx="10871200" cy="117087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H" sz="4000" b="1" dirty="0" smtClean="0"/>
          </a:p>
          <a:p>
            <a:r>
              <a:rPr lang="fr-CH" sz="4000" b="1" dirty="0" smtClean="0"/>
              <a:t>LES ORIGINES DE LA LOGISTIQUE</a:t>
            </a:r>
            <a:endParaRPr lang="de-CH" sz="4800" dirty="0" smtClean="0"/>
          </a:p>
        </p:txBody>
      </p:sp>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5" name="Picture 4"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3409056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43086"/>
            <a:ext cx="10515600" cy="1325563"/>
          </a:xfrm>
        </p:spPr>
        <p:txBody>
          <a:bodyPr>
            <a:normAutofit/>
          </a:bodyPr>
          <a:lstStyle/>
          <a:p>
            <a:r>
              <a:rPr lang="fr-FR" dirty="0" smtClean="0"/>
              <a:t>Ce qui risque d’arriver si on ne détecte pas les signes avant coureurs de fraude</a:t>
            </a:r>
            <a:endParaRPr lang="fr-FR" dirty="0"/>
          </a:p>
        </p:txBody>
      </p:sp>
      <p:pic>
        <p:nvPicPr>
          <p:cNvPr id="3" name="Picture 2"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5408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05" y="0"/>
            <a:ext cx="12208505" cy="6858000"/>
          </a:xfrm>
        </p:spPr>
      </p:pic>
      <p:pic>
        <p:nvPicPr>
          <p:cNvPr id="4" name="Picture 3"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7160221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2" y="3204"/>
            <a:ext cx="12210901" cy="6854796"/>
          </a:xfrm>
          <a:prstGeom prst="rect">
            <a:avLst/>
          </a:prstGeom>
        </p:spPr>
      </p:pic>
      <p:pic>
        <p:nvPicPr>
          <p:cNvPr id="3" name="Picture 2"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4110502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4" name="Picture 3"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14281057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8" y="0"/>
            <a:ext cx="12180842" cy="6858000"/>
          </a:xfrm>
        </p:spPr>
      </p:pic>
      <p:sp>
        <p:nvSpPr>
          <p:cNvPr id="2" name="Rectangle 1"/>
          <p:cNvSpPr/>
          <p:nvPr/>
        </p:nvSpPr>
        <p:spPr>
          <a:xfrm>
            <a:off x="660400" y="550333"/>
            <a:ext cx="11150600" cy="1354667"/>
          </a:xfrm>
          <a:prstGeom prst="rect">
            <a:avLst/>
          </a:prstGeom>
          <a:solidFill>
            <a:srgbClr val="ECD0A9"/>
          </a:solidFill>
          <a:ln>
            <a:solidFill>
              <a:srgbClr val="ECD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6" name="Picture 5"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31945508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p:cNvSpPr/>
          <p:nvPr/>
        </p:nvSpPr>
        <p:spPr>
          <a:xfrm>
            <a:off x="584200" y="397933"/>
            <a:ext cx="11150600" cy="1354667"/>
          </a:xfrm>
          <a:prstGeom prst="rect">
            <a:avLst/>
          </a:prstGeom>
          <a:solidFill>
            <a:srgbClr val="ECD0A9"/>
          </a:solidFill>
          <a:ln>
            <a:solidFill>
              <a:srgbClr val="ECD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6" name="Picture 5"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2351802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3" name="Rectangle 2"/>
          <p:cNvSpPr/>
          <p:nvPr/>
        </p:nvSpPr>
        <p:spPr>
          <a:xfrm>
            <a:off x="287866" y="609600"/>
            <a:ext cx="11150600" cy="1024467"/>
          </a:xfrm>
          <a:prstGeom prst="rect">
            <a:avLst/>
          </a:prstGeom>
          <a:solidFill>
            <a:srgbClr val="ECD0A9"/>
          </a:solidFill>
          <a:ln>
            <a:solidFill>
              <a:srgbClr val="ECD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6" name="Picture 5"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11689003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43"/>
            <a:ext cx="12256654" cy="6857857"/>
          </a:xfrm>
        </p:spPr>
      </p:pic>
      <p:sp>
        <p:nvSpPr>
          <p:cNvPr id="3" name="Rectangle 2"/>
          <p:cNvSpPr/>
          <p:nvPr/>
        </p:nvSpPr>
        <p:spPr>
          <a:xfrm>
            <a:off x="253999" y="448734"/>
            <a:ext cx="11413067" cy="1185334"/>
          </a:xfrm>
          <a:prstGeom prst="rect">
            <a:avLst/>
          </a:prstGeom>
          <a:solidFill>
            <a:srgbClr val="ECD0A9"/>
          </a:solidFill>
          <a:ln>
            <a:solidFill>
              <a:srgbClr val="ECD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6" name="Picture 5"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40904821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p:cNvSpPr/>
          <p:nvPr/>
        </p:nvSpPr>
        <p:spPr>
          <a:xfrm>
            <a:off x="736600" y="770466"/>
            <a:ext cx="11150600" cy="948267"/>
          </a:xfrm>
          <a:prstGeom prst="rect">
            <a:avLst/>
          </a:prstGeom>
          <a:solidFill>
            <a:srgbClr val="ECD0A9"/>
          </a:solidFill>
          <a:ln>
            <a:solidFill>
              <a:srgbClr val="ECD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6" name="Picture 5"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33491471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41" y="0"/>
            <a:ext cx="12214141" cy="6858000"/>
          </a:xfr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5" name="Picture 4"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3612688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11884" y="694036"/>
            <a:ext cx="10871200" cy="671987"/>
          </a:xfrm>
          <a:solidFill>
            <a:schemeClr val="accent1">
              <a:lumMod val="20000"/>
              <a:lumOff val="80000"/>
            </a:schemeClr>
          </a:solidFill>
        </p:spPr>
        <p:txBody>
          <a:bodyPr>
            <a:normAutofit/>
          </a:bodyPr>
          <a:lstStyle/>
          <a:p>
            <a:r>
              <a:rPr lang="fr-FR" sz="3600" b="1" cap="all" dirty="0"/>
              <a:t>QU'EST-CE QUE LA GESTION DES STOCKS </a:t>
            </a:r>
            <a:r>
              <a:rPr lang="fr-FR" sz="3600" b="1" cap="all" dirty="0" smtClean="0"/>
              <a:t>?</a:t>
            </a:r>
          </a:p>
        </p:txBody>
      </p:sp>
      <p:sp>
        <p:nvSpPr>
          <p:cNvPr id="3" name="Subtitle 1"/>
          <p:cNvSpPr txBox="1">
            <a:spLocks/>
          </p:cNvSpPr>
          <p:nvPr/>
        </p:nvSpPr>
        <p:spPr>
          <a:xfrm>
            <a:off x="1318243" y="370468"/>
            <a:ext cx="9036430" cy="9955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de-CH" sz="4800" dirty="0" smtClean="0"/>
          </a:p>
          <a:p>
            <a:endParaRPr lang="de-CH" sz="6000" dirty="0"/>
          </a:p>
        </p:txBody>
      </p:sp>
      <p:sp>
        <p:nvSpPr>
          <p:cNvPr id="4" name="Subtitle 1"/>
          <p:cNvSpPr txBox="1">
            <a:spLocks/>
          </p:cNvSpPr>
          <p:nvPr/>
        </p:nvSpPr>
        <p:spPr>
          <a:xfrm>
            <a:off x="770285" y="1268602"/>
            <a:ext cx="10871200" cy="43193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sz="3600" b="1" cap="all" dirty="0" smtClean="0"/>
          </a:p>
          <a:p>
            <a:pPr algn="just"/>
            <a:r>
              <a:rPr lang="fr-FR" dirty="0" smtClean="0"/>
              <a:t> </a:t>
            </a:r>
            <a:r>
              <a:rPr lang="fr-FR" sz="4000" dirty="0" smtClean="0"/>
              <a:t>La gestion des stocks consiste à planifier et à mettre en œuvre une méthode pour maximiser la rentabilité. </a:t>
            </a:r>
          </a:p>
          <a:p>
            <a:pPr algn="just"/>
            <a:r>
              <a:rPr lang="fr-FR" sz="4000" dirty="0" smtClean="0"/>
              <a:t>Dans notre cas, elle consiste à exercer un contrôle strict sur les matériels entreposés, leur utilisation, leur entrée et sortie afin de garantir leur durabilité.</a:t>
            </a:r>
          </a:p>
          <a:p>
            <a:pPr algn="just"/>
            <a:endParaRPr lang="de-CH" sz="4800" dirty="0"/>
          </a:p>
        </p:txBody>
      </p:sp>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6" name="Picture 5"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36075704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8"/>
            <a:ext cx="12192001" cy="6856972"/>
          </a:xfr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5" name="Picture 4"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677796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18" y="2261370"/>
            <a:ext cx="10908915" cy="2272146"/>
          </a:xfrm>
          <a:solidFill>
            <a:schemeClr val="accent1">
              <a:lumMod val="20000"/>
              <a:lumOff val="80000"/>
            </a:schemeClr>
          </a:solidFill>
        </p:spPr>
        <p:txBody>
          <a:bodyPr>
            <a:noAutofit/>
          </a:bodyPr>
          <a:lstStyle/>
          <a:p>
            <a:pPr algn="ctr"/>
            <a:r>
              <a:rPr lang="de-CH" sz="8800" dirty="0" smtClean="0"/>
              <a:t>4</a:t>
            </a:r>
            <a:r>
              <a:rPr lang="de-CH" sz="6600" dirty="0" smtClean="0"/>
              <a:t>) </a:t>
            </a:r>
            <a:r>
              <a:rPr lang="de-CH" sz="6600" dirty="0" err="1" smtClean="0"/>
              <a:t>Ségrégation</a:t>
            </a:r>
            <a:r>
              <a:rPr lang="de-CH" sz="6600" dirty="0" smtClean="0"/>
              <a:t> des </a:t>
            </a:r>
            <a:r>
              <a:rPr lang="de-CH" sz="6600" dirty="0" err="1" smtClean="0"/>
              <a:t>tâches</a:t>
            </a:r>
            <a:endParaRPr lang="fr-FR" sz="6600" dirty="0"/>
          </a:p>
        </p:txBody>
      </p:sp>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4" name="Picture 3"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17678285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pic>
        <p:nvPicPr>
          <p:cNvPr id="4" name="Picture 3"/>
          <p:cNvPicPr>
            <a:picLocks noChangeAspect="1"/>
          </p:cNvPicPr>
          <p:nvPr/>
        </p:nvPicPr>
        <p:blipFill>
          <a:blip r:embed="rId2"/>
          <a:stretch>
            <a:fillRect/>
          </a:stretch>
        </p:blipFill>
        <p:spPr>
          <a:xfrm>
            <a:off x="0" y="0"/>
            <a:ext cx="12192000" cy="6857999"/>
          </a:xfrm>
          <a:prstGeom prst="rect">
            <a:avLst/>
          </a:prstGeom>
        </p:spPr>
      </p:pic>
      <p:pic>
        <p:nvPicPr>
          <p:cNvPr id="5" name="Picture 4"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5594577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273" y="1764145"/>
            <a:ext cx="10522527" cy="4412818"/>
          </a:xfrm>
        </p:spPr>
        <p:txBody>
          <a:bodyPr>
            <a:normAutofit/>
          </a:bodyPr>
          <a:lstStyle/>
          <a:p>
            <a:pPr marL="0" indent="0" algn="ctr">
              <a:buNone/>
            </a:pPr>
            <a:endParaRPr lang="de-CH" sz="6600" dirty="0" smtClean="0">
              <a:solidFill>
                <a:schemeClr val="accent6">
                  <a:lumMod val="75000"/>
                </a:schemeClr>
              </a:solidFill>
            </a:endParaRPr>
          </a:p>
          <a:p>
            <a:pPr marL="0" indent="0" algn="ctr">
              <a:buNone/>
            </a:pPr>
            <a:endParaRPr lang="de-CH" sz="6600" dirty="0">
              <a:solidFill>
                <a:schemeClr val="accent6">
                  <a:lumMod val="75000"/>
                </a:schemeClr>
              </a:solidFill>
            </a:endParaRPr>
          </a:p>
        </p:txBody>
      </p:sp>
      <p:sp>
        <p:nvSpPr>
          <p:cNvPr id="6" name="Rectangle 5"/>
          <p:cNvSpPr/>
          <p:nvPr/>
        </p:nvSpPr>
        <p:spPr>
          <a:xfrm>
            <a:off x="1893455" y="2967335"/>
            <a:ext cx="8220363" cy="1107996"/>
          </a:xfrm>
          <a:prstGeom prst="rect">
            <a:avLst/>
          </a:prstGeom>
          <a:noFill/>
        </p:spPr>
        <p:txBody>
          <a:bodyPr wrap="square" lIns="91440" tIns="45720" rIns="91440" bIns="45720">
            <a:spAutoFit/>
          </a:bodyPr>
          <a:lstStyle/>
          <a:p>
            <a:pPr algn="ctr"/>
            <a:r>
              <a:rPr lang="en-US" sz="66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MERCI BEAUCOUP!</a:t>
            </a:r>
            <a:endParaRPr lang="en-US" sz="6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5" name="Picture 4"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2654860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spTree>
    <p:extLst>
      <p:ext uri="{BB962C8B-B14F-4D97-AF65-F5344CB8AC3E}">
        <p14:creationId xmlns:p14="http://schemas.microsoft.com/office/powerpoint/2010/main" val="331235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spTree>
    <p:extLst>
      <p:ext uri="{BB962C8B-B14F-4D97-AF65-F5344CB8AC3E}">
        <p14:creationId xmlns:p14="http://schemas.microsoft.com/office/powerpoint/2010/main" val="3585744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87460" y="2032479"/>
            <a:ext cx="10572482" cy="954107"/>
          </a:xfrm>
          <a:prstGeom prst="rect">
            <a:avLst/>
          </a:prstGeom>
        </p:spPr>
        <p:txBody>
          <a:bodyPr wrap="square">
            <a:spAutoFit/>
          </a:bodyPr>
          <a:lstStyle/>
          <a:p>
            <a:pPr lvl="0" algn="ctr" eaLnBrk="0" fontAlgn="base" hangingPunct="0">
              <a:spcBef>
                <a:spcPct val="0"/>
              </a:spcBef>
              <a:spcAft>
                <a:spcPct val="0"/>
              </a:spcAft>
            </a:pPr>
            <a:r>
              <a:rPr lang="en-US" altLang="en-US" sz="2800" b="1" dirty="0">
                <a:solidFill>
                  <a:srgbClr val="000000"/>
                </a:solidFill>
                <a:ea typeface="Calibri" panose="020F0502020204030204" pitchFamily="34" charset="0"/>
                <a:cs typeface="Arabic Typesetting" panose="03020402040406030203" pitchFamily="66" charset="-78"/>
              </a:rPr>
              <a:t>ATELIER </a:t>
            </a:r>
            <a:r>
              <a:rPr lang="en-US" altLang="en-US" sz="2800" b="1" dirty="0" smtClean="0">
                <a:solidFill>
                  <a:srgbClr val="000000"/>
                </a:solidFill>
                <a:ea typeface="Calibri" panose="020F0502020204030204" pitchFamily="34" charset="0"/>
                <a:cs typeface="Arabic Typesetting" panose="03020402040406030203" pitchFamily="66" charset="-78"/>
              </a:rPr>
              <a:t>D’INITIATION À LA LOGISTIQUE ET LA GESTION DE STOCK</a:t>
            </a:r>
          </a:p>
          <a:p>
            <a:pPr lvl="0" algn="ctr" eaLnBrk="0" fontAlgn="base" hangingPunct="0">
              <a:spcBef>
                <a:spcPct val="0"/>
              </a:spcBef>
              <a:spcAft>
                <a:spcPct val="0"/>
              </a:spcAft>
            </a:pPr>
            <a:r>
              <a:rPr lang="fr-FR" altLang="en-US" sz="2800" b="1" dirty="0" smtClean="0">
                <a:solidFill>
                  <a:srgbClr val="000000"/>
                </a:solidFill>
                <a:ea typeface="Calibri" panose="020F0502020204030204" pitchFamily="34" charset="0"/>
                <a:cs typeface="Arabic Typesetting" panose="03020402040406030203" pitchFamily="66" charset="-78"/>
              </a:rPr>
              <a:t>AU PROFIT DES CLPC</a:t>
            </a:r>
            <a:endParaRPr lang="en-US" altLang="en-US" sz="2800" b="1" dirty="0">
              <a:solidFill>
                <a:srgbClr val="000000"/>
              </a:solidFill>
              <a:ea typeface="Calibri" panose="020F0502020204030204" pitchFamily="34" charset="0"/>
              <a:cs typeface="Arabic Typesetting" panose="03020402040406030203" pitchFamily="66" charset="-78"/>
            </a:endParaRPr>
          </a:p>
        </p:txBody>
      </p:sp>
      <p:sp>
        <p:nvSpPr>
          <p:cNvPr id="5" name="Subtitle 2"/>
          <p:cNvSpPr>
            <a:spLocks noGrp="1"/>
          </p:cNvSpPr>
          <p:nvPr>
            <p:ph type="subTitle" idx="1"/>
          </p:nvPr>
        </p:nvSpPr>
        <p:spPr>
          <a:xfrm>
            <a:off x="2445280" y="3770747"/>
            <a:ext cx="7317040" cy="533400"/>
          </a:xfrm>
          <a:solidFill>
            <a:schemeClr val="accent5">
              <a:lumMod val="50000"/>
            </a:schemeClr>
          </a:solidFill>
        </p:spPr>
        <p:txBody>
          <a:bodyPr>
            <a:normAutofit/>
          </a:bodyPr>
          <a:lstStyle/>
          <a:p>
            <a:r>
              <a:rPr lang="fr-FR" sz="3200" b="1" u="sng" dirty="0" smtClean="0">
                <a:solidFill>
                  <a:schemeClr val="bg1"/>
                </a:solidFill>
                <a:latin typeface="Arial Black" panose="020B0A04020102020204" pitchFamily="34" charset="0"/>
              </a:rPr>
              <a:t>Gestion de stock</a:t>
            </a:r>
            <a:endParaRPr lang="en-US" sz="3200" b="1" u="sng" dirty="0">
              <a:solidFill>
                <a:schemeClr val="bg1"/>
              </a:solidFill>
              <a:latin typeface="Arial Black" panose="020B0A04020102020204" pitchFamily="34" charset="0"/>
            </a:endParaRPr>
          </a:p>
        </p:txBody>
      </p:sp>
      <p:sp>
        <p:nvSpPr>
          <p:cNvPr id="2" name="Rectangle 1"/>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3785704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8AC4-2F8B-4F73-9433-E10F29D6C119}"/>
              </a:ext>
            </a:extLst>
          </p:cNvPr>
          <p:cNvSpPr>
            <a:spLocks noGrp="1"/>
          </p:cNvSpPr>
          <p:nvPr>
            <p:ph type="title"/>
          </p:nvPr>
        </p:nvSpPr>
        <p:spPr>
          <a:xfrm>
            <a:off x="1324485" y="1568919"/>
            <a:ext cx="9860074" cy="4464314"/>
          </a:xfrm>
        </p:spPr>
        <p:txBody>
          <a:bodyPr>
            <a:noAutofit/>
          </a:bodyPr>
          <a:lstStyle/>
          <a:p>
            <a:pPr marL="0" marR="0">
              <a:lnSpc>
                <a:spcPct val="100000"/>
              </a:lnSpc>
              <a:spcBef>
                <a:spcPts val="0"/>
              </a:spcBef>
              <a:spcAft>
                <a:spcPts val="1000"/>
              </a:spcAft>
            </a:pPr>
            <a:r>
              <a:rPr lang="fr-HT" sz="2800" b="1" u="sng" dirty="0" smtClean="0">
                <a:effectLst/>
                <a:latin typeface="+mn-lt"/>
              </a:rPr>
              <a:t>GESTION </a:t>
            </a:r>
            <a:r>
              <a:rPr lang="fr-HT" sz="2800" b="1" u="sng" dirty="0">
                <a:effectLst/>
                <a:latin typeface="+mn-lt"/>
              </a:rPr>
              <a:t>DES </a:t>
            </a:r>
            <a:r>
              <a:rPr lang="fr-HT" sz="2800" b="1" u="sng" dirty="0" smtClean="0">
                <a:effectLst/>
                <a:latin typeface="+mn-lt"/>
              </a:rPr>
              <a:t>STOCKS</a:t>
            </a:r>
            <a:br>
              <a:rPr lang="fr-HT" sz="2800" b="1" u="sng" dirty="0" smtClean="0">
                <a:effectLst/>
                <a:latin typeface="+mn-lt"/>
              </a:rPr>
            </a:br>
            <a:r>
              <a:rPr lang="fr-FR" sz="2800" dirty="0" smtClean="0">
                <a:latin typeface="+mn-lt"/>
              </a:rPr>
              <a:t>Ensemble </a:t>
            </a:r>
            <a:r>
              <a:rPr lang="fr-FR" sz="2800" dirty="0">
                <a:latin typeface="+mn-lt"/>
              </a:rPr>
              <a:t>de </a:t>
            </a:r>
            <a:r>
              <a:rPr lang="fr-FR" sz="2800" dirty="0" smtClean="0">
                <a:latin typeface="+mn-lt"/>
              </a:rPr>
              <a:t>procédures </a:t>
            </a:r>
            <a:r>
              <a:rPr lang="fr-FR" sz="2800" dirty="0">
                <a:latin typeface="+mn-lt"/>
              </a:rPr>
              <a:t>appliquées par une institution pour déterminer :</a:t>
            </a:r>
            <a:r>
              <a:rPr lang="en-US" sz="2800" dirty="0">
                <a:effectLst/>
                <a:latin typeface="+mn-lt"/>
              </a:rPr>
              <a:t/>
            </a:r>
            <a:br>
              <a:rPr lang="en-US" sz="2800" dirty="0">
                <a:effectLst/>
                <a:latin typeface="+mn-lt"/>
              </a:rPr>
            </a:br>
            <a:r>
              <a:rPr lang="en-US" sz="2800" dirty="0" smtClean="0">
                <a:effectLst/>
                <a:latin typeface="+mn-lt"/>
              </a:rPr>
              <a:t>1- </a:t>
            </a:r>
            <a:r>
              <a:rPr lang="fr-FR" sz="2800" dirty="0">
                <a:latin typeface="+mn-lt"/>
              </a:rPr>
              <a:t>Quand </a:t>
            </a:r>
            <a:r>
              <a:rPr lang="fr-FR" sz="2800" dirty="0" smtClean="0">
                <a:latin typeface="+mn-lt"/>
              </a:rPr>
              <a:t>s’approvisionner?</a:t>
            </a:r>
            <a:r>
              <a:rPr lang="en-US" sz="2800" dirty="0">
                <a:effectLst/>
                <a:latin typeface="+mn-lt"/>
              </a:rPr>
              <a:t/>
            </a:r>
            <a:br>
              <a:rPr lang="en-US" sz="2800" dirty="0">
                <a:effectLst/>
                <a:latin typeface="+mn-lt"/>
              </a:rPr>
            </a:br>
            <a:r>
              <a:rPr lang="en-US" sz="2800" dirty="0" smtClean="0">
                <a:effectLst/>
                <a:latin typeface="+mn-lt"/>
              </a:rPr>
              <a:t>2- </a:t>
            </a:r>
            <a:r>
              <a:rPr lang="fr-FR" sz="2800" dirty="0" smtClean="0">
                <a:latin typeface="+mn-lt"/>
              </a:rPr>
              <a:t>Quelles </a:t>
            </a:r>
            <a:r>
              <a:rPr lang="fr-FR" sz="2800" dirty="0">
                <a:latin typeface="+mn-lt"/>
              </a:rPr>
              <a:t>quantités à </a:t>
            </a:r>
            <a:r>
              <a:rPr lang="fr-FR" sz="2800" dirty="0" smtClean="0">
                <a:latin typeface="+mn-lt"/>
              </a:rPr>
              <a:t>acheter?</a:t>
            </a:r>
            <a:r>
              <a:rPr lang="en-US" sz="2800" dirty="0">
                <a:effectLst/>
                <a:latin typeface="+mn-lt"/>
              </a:rPr>
              <a:t/>
            </a:r>
            <a:br>
              <a:rPr lang="en-US" sz="2800" dirty="0">
                <a:effectLst/>
                <a:latin typeface="+mn-lt"/>
              </a:rPr>
            </a:br>
            <a:r>
              <a:rPr lang="en-US" sz="2800" dirty="0" smtClean="0">
                <a:effectLst/>
                <a:latin typeface="+mn-lt"/>
              </a:rPr>
              <a:t>3- </a:t>
            </a:r>
            <a:r>
              <a:rPr lang="fr-FR" sz="2800" dirty="0">
                <a:latin typeface="+mn-lt"/>
              </a:rPr>
              <a:t>Comment </a:t>
            </a:r>
            <a:r>
              <a:rPr lang="fr-FR" sz="2800" dirty="0" smtClean="0">
                <a:latin typeface="+mn-lt"/>
              </a:rPr>
              <a:t>entreposer?</a:t>
            </a:r>
            <a:r>
              <a:rPr lang="en-US" sz="2800" dirty="0">
                <a:effectLst/>
                <a:latin typeface="+mn-lt"/>
              </a:rPr>
              <a:t/>
            </a:r>
            <a:br>
              <a:rPr lang="en-US" sz="2800" dirty="0">
                <a:effectLst/>
                <a:latin typeface="+mn-lt"/>
              </a:rPr>
            </a:br>
            <a:r>
              <a:rPr lang="en-US" sz="2800" dirty="0" smtClean="0">
                <a:effectLst/>
                <a:latin typeface="+mn-lt"/>
              </a:rPr>
              <a:t>4- </a:t>
            </a:r>
            <a:r>
              <a:rPr lang="fr-FR" sz="2800" dirty="0">
                <a:latin typeface="+mn-lt"/>
              </a:rPr>
              <a:t>Où entreposer les </a:t>
            </a:r>
            <a:r>
              <a:rPr lang="fr-FR" sz="2800" dirty="0" smtClean="0">
                <a:latin typeface="+mn-lt"/>
              </a:rPr>
              <a:t>marchandises?</a:t>
            </a:r>
            <a:br>
              <a:rPr lang="fr-FR" sz="2800" dirty="0" smtClean="0">
                <a:latin typeface="+mn-lt"/>
              </a:rPr>
            </a:br>
            <a:r>
              <a:rPr lang="fr-FR" sz="2800" dirty="0" smtClean="0">
                <a:latin typeface="+mn-lt"/>
              </a:rPr>
              <a:t/>
            </a:r>
            <a:br>
              <a:rPr lang="fr-FR" sz="2800" dirty="0" smtClean="0">
                <a:latin typeface="+mn-lt"/>
              </a:rPr>
            </a:br>
            <a:r>
              <a:rPr lang="fr-FR" sz="2800" dirty="0">
                <a:latin typeface="+mn-lt"/>
              </a:rPr>
              <a:t/>
            </a:r>
            <a:br>
              <a:rPr lang="fr-FR" sz="2800" dirty="0">
                <a:latin typeface="+mn-lt"/>
              </a:rPr>
            </a:br>
            <a:r>
              <a:rPr lang="fr-FR" sz="2800" b="1" u="sng" dirty="0" smtClean="0">
                <a:latin typeface="+mn-lt"/>
              </a:rPr>
              <a:t>OBJECTIFS DE </a:t>
            </a:r>
            <a:r>
              <a:rPr lang="fr-FR" sz="2800" b="1" u="sng" dirty="0">
                <a:latin typeface="+mn-lt"/>
              </a:rPr>
              <a:t>LA </a:t>
            </a:r>
            <a:r>
              <a:rPr lang="fr-HT" sz="2800" b="1" u="sng" dirty="0">
                <a:latin typeface="+mn-lt"/>
              </a:rPr>
              <a:t>GESTION DES STOCKS</a:t>
            </a:r>
            <a:r>
              <a:rPr lang="en-US" sz="2800" dirty="0">
                <a:effectLst/>
                <a:latin typeface="+mn-lt"/>
                <a:ea typeface="Calibri" panose="020F0502020204030204" pitchFamily="34" charset="0"/>
                <a:cs typeface="Times New Roman" panose="02020603050405020304" pitchFamily="18" charset="0"/>
              </a:rPr>
              <a:t/>
            </a:r>
            <a:br>
              <a:rPr lang="en-US" sz="2800" dirty="0">
                <a:effectLst/>
                <a:latin typeface="+mn-lt"/>
                <a:ea typeface="Calibri" panose="020F0502020204030204" pitchFamily="34" charset="0"/>
                <a:cs typeface="Times New Roman" panose="02020603050405020304" pitchFamily="18" charset="0"/>
              </a:rPr>
            </a:br>
            <a:r>
              <a:rPr lang="en-US" sz="2800" dirty="0" smtClean="0">
                <a:effectLst/>
                <a:latin typeface="+mn-lt"/>
                <a:ea typeface="Calibri" panose="020F0502020204030204" pitchFamily="34" charset="0"/>
                <a:cs typeface="Times New Roman" panose="02020603050405020304" pitchFamily="18" charset="0"/>
              </a:rPr>
              <a:t>1- </a:t>
            </a:r>
            <a:r>
              <a:rPr lang="en-US" sz="2800" dirty="0" err="1" smtClean="0">
                <a:effectLst/>
                <a:latin typeface="+mn-lt"/>
                <a:ea typeface="Calibri" panose="020F0502020204030204" pitchFamily="34" charset="0"/>
                <a:cs typeface="Times New Roman" panose="02020603050405020304" pitchFamily="18" charset="0"/>
              </a:rPr>
              <a:t>Préserver</a:t>
            </a:r>
            <a:r>
              <a:rPr lang="en-US" sz="2800" dirty="0" smtClean="0">
                <a:effectLst/>
                <a:latin typeface="+mn-lt"/>
                <a:ea typeface="Calibri" panose="020F0502020204030204" pitchFamily="34" charset="0"/>
                <a:cs typeface="Times New Roman" panose="02020603050405020304" pitchFamily="18" charset="0"/>
              </a:rPr>
              <a:t> la </a:t>
            </a:r>
            <a:r>
              <a:rPr lang="en-US" sz="2800" dirty="0" err="1" smtClean="0">
                <a:effectLst/>
                <a:latin typeface="+mn-lt"/>
                <a:ea typeface="Calibri" panose="020F0502020204030204" pitchFamily="34" charset="0"/>
                <a:cs typeface="Times New Roman" panose="02020603050405020304" pitchFamily="18" charset="0"/>
              </a:rPr>
              <a:t>qualité</a:t>
            </a:r>
            <a:r>
              <a:rPr lang="en-US" sz="2800" dirty="0" smtClean="0">
                <a:effectLst/>
                <a:latin typeface="+mn-lt"/>
                <a:ea typeface="Calibri" panose="020F0502020204030204" pitchFamily="34" charset="0"/>
                <a:cs typeface="Times New Roman" panose="02020603050405020304" pitchFamily="18" charset="0"/>
              </a:rPr>
              <a:t> et la </a:t>
            </a:r>
            <a:r>
              <a:rPr lang="en-US" sz="2800" dirty="0" err="1" smtClean="0">
                <a:effectLst/>
                <a:latin typeface="+mn-lt"/>
                <a:ea typeface="Calibri" panose="020F0502020204030204" pitchFamily="34" charset="0"/>
                <a:cs typeface="Times New Roman" panose="02020603050405020304" pitchFamily="18" charset="0"/>
              </a:rPr>
              <a:t>quantité</a:t>
            </a:r>
            <a:r>
              <a:rPr lang="en-US" sz="2800" dirty="0" smtClean="0">
                <a:effectLst/>
                <a:latin typeface="+mn-lt"/>
                <a:ea typeface="Calibri" panose="020F0502020204030204" pitchFamily="34" charset="0"/>
                <a:cs typeface="Times New Roman" panose="02020603050405020304" pitchFamily="18" charset="0"/>
              </a:rPr>
              <a:t> </a:t>
            </a:r>
            <a:r>
              <a:rPr lang="en-US" sz="2800" dirty="0" err="1" smtClean="0">
                <a:effectLst/>
                <a:latin typeface="+mn-lt"/>
                <a:ea typeface="Calibri" panose="020F0502020204030204" pitchFamily="34" charset="0"/>
                <a:cs typeface="Times New Roman" panose="02020603050405020304" pitchFamily="18" charset="0"/>
              </a:rPr>
              <a:t>initiale</a:t>
            </a:r>
            <a:r>
              <a:rPr lang="en-US" sz="2800" dirty="0" smtClean="0">
                <a:effectLst/>
                <a:latin typeface="+mn-lt"/>
                <a:ea typeface="Calibri" panose="020F0502020204030204" pitchFamily="34" charset="0"/>
                <a:cs typeface="Times New Roman" panose="02020603050405020304" pitchFamily="18" charset="0"/>
              </a:rPr>
              <a:t> des </a:t>
            </a:r>
            <a:r>
              <a:rPr lang="en-US" sz="2800" dirty="0" err="1" smtClean="0">
                <a:effectLst/>
                <a:latin typeface="+mn-lt"/>
                <a:ea typeface="Calibri" panose="020F0502020204030204" pitchFamily="34" charset="0"/>
                <a:cs typeface="Times New Roman" panose="02020603050405020304" pitchFamily="18" charset="0"/>
              </a:rPr>
              <a:t>produits</a:t>
            </a:r>
            <a:r>
              <a:rPr lang="en-US" sz="2800" dirty="0" smtClean="0">
                <a:effectLst/>
                <a:latin typeface="+mn-lt"/>
                <a:ea typeface="Calibri" panose="020F0502020204030204" pitchFamily="34" charset="0"/>
                <a:cs typeface="Times New Roman" panose="02020603050405020304" pitchFamily="18" charset="0"/>
              </a:rPr>
              <a:t/>
            </a:r>
            <a:br>
              <a:rPr lang="en-US" sz="2800" dirty="0" smtClean="0">
                <a:effectLst/>
                <a:latin typeface="+mn-lt"/>
                <a:ea typeface="Calibri" panose="020F0502020204030204" pitchFamily="34" charset="0"/>
                <a:cs typeface="Times New Roman" panose="02020603050405020304" pitchFamily="18" charset="0"/>
              </a:rPr>
            </a:br>
            <a:r>
              <a:rPr lang="en-US" sz="2800" dirty="0" smtClean="0">
                <a:latin typeface="+mn-lt"/>
                <a:ea typeface="Calibri" panose="020F0502020204030204" pitchFamily="34" charset="0"/>
                <a:cs typeface="Times New Roman" panose="02020603050405020304" pitchFamily="18" charset="0"/>
              </a:rPr>
              <a:t>2- </a:t>
            </a:r>
            <a:r>
              <a:rPr lang="en-US" sz="2800" dirty="0" err="1" smtClean="0">
                <a:latin typeface="+mn-lt"/>
                <a:ea typeface="Calibri" panose="020F0502020204030204" pitchFamily="34" charset="0"/>
                <a:cs typeface="Times New Roman" panose="02020603050405020304" pitchFamily="18" charset="0"/>
              </a:rPr>
              <a:t>Accessibilité</a:t>
            </a:r>
            <a:r>
              <a:rPr lang="en-US" sz="2800" dirty="0" smtClean="0">
                <a:latin typeface="+mn-lt"/>
                <a:ea typeface="Calibri" panose="020F0502020204030204" pitchFamily="34" charset="0"/>
                <a:cs typeface="Times New Roman" panose="02020603050405020304" pitchFamily="18" charset="0"/>
              </a:rPr>
              <a:t> à la </a:t>
            </a:r>
            <a:r>
              <a:rPr lang="en-US" sz="2800" dirty="0" err="1" smtClean="0">
                <a:latin typeface="+mn-lt"/>
                <a:ea typeface="Calibri" panose="020F0502020204030204" pitchFamily="34" charset="0"/>
                <a:cs typeface="Times New Roman" panose="02020603050405020304" pitchFamily="18" charset="0"/>
              </a:rPr>
              <a:t>totalité</a:t>
            </a:r>
            <a:r>
              <a:rPr lang="en-US" sz="2800" dirty="0" smtClean="0">
                <a:latin typeface="+mn-lt"/>
                <a:ea typeface="Calibri" panose="020F0502020204030204" pitchFamily="34" charset="0"/>
                <a:cs typeface="Times New Roman" panose="02020603050405020304" pitchFamily="18" charset="0"/>
              </a:rPr>
              <a:t> des </a:t>
            </a:r>
            <a:r>
              <a:rPr lang="en-US" sz="2800" dirty="0" err="1" smtClean="0">
                <a:latin typeface="+mn-lt"/>
                <a:ea typeface="Calibri" panose="020F0502020204030204" pitchFamily="34" charset="0"/>
                <a:cs typeface="Times New Roman" panose="02020603050405020304" pitchFamily="18" charset="0"/>
              </a:rPr>
              <a:t>produits</a:t>
            </a:r>
            <a:r>
              <a:rPr lang="en-US" sz="2800" dirty="0" smtClean="0">
                <a:latin typeface="+mn-lt"/>
                <a:ea typeface="Calibri" panose="020F0502020204030204" pitchFamily="34" charset="0"/>
                <a:cs typeface="Times New Roman" panose="02020603050405020304" pitchFamily="18" charset="0"/>
              </a:rPr>
              <a:t> à tout moment</a:t>
            </a:r>
            <a:br>
              <a:rPr lang="en-US" sz="2800" dirty="0" smtClean="0">
                <a:latin typeface="+mn-lt"/>
                <a:ea typeface="Calibri" panose="020F0502020204030204" pitchFamily="34" charset="0"/>
                <a:cs typeface="Times New Roman" panose="02020603050405020304" pitchFamily="18" charset="0"/>
              </a:rPr>
            </a:br>
            <a:r>
              <a:rPr lang="en-US" sz="2800" dirty="0" smtClean="0">
                <a:latin typeface="+mn-lt"/>
                <a:ea typeface="Calibri" panose="020F0502020204030204" pitchFamily="34" charset="0"/>
                <a:cs typeface="Times New Roman" panose="02020603050405020304" pitchFamily="18" charset="0"/>
              </a:rPr>
              <a:t>3- Protection des </a:t>
            </a:r>
            <a:r>
              <a:rPr lang="en-US" sz="2800" dirty="0" err="1" smtClean="0">
                <a:latin typeface="+mn-lt"/>
                <a:ea typeface="Calibri" panose="020F0502020204030204" pitchFamily="34" charset="0"/>
                <a:cs typeface="Times New Roman" panose="02020603050405020304" pitchFamily="18" charset="0"/>
              </a:rPr>
              <a:t>produits</a:t>
            </a:r>
            <a:r>
              <a:rPr lang="en-US" sz="2800" dirty="0" smtClean="0">
                <a:latin typeface="+mn-lt"/>
                <a:ea typeface="Calibri" panose="020F0502020204030204" pitchFamily="34" charset="0"/>
                <a:cs typeface="Times New Roman" panose="02020603050405020304" pitchFamily="18" charset="0"/>
              </a:rPr>
              <a:t/>
            </a:r>
            <a:br>
              <a:rPr lang="en-US" sz="2800" dirty="0" smtClean="0">
                <a:latin typeface="+mn-lt"/>
                <a:ea typeface="Calibri" panose="020F0502020204030204" pitchFamily="34" charset="0"/>
                <a:cs typeface="Times New Roman" panose="02020603050405020304" pitchFamily="18" charset="0"/>
              </a:rPr>
            </a:br>
            <a:r>
              <a:rPr lang="en-US" sz="2800" dirty="0" smtClean="0">
                <a:latin typeface="+mn-lt"/>
                <a:ea typeface="Calibri" panose="020F0502020204030204" pitchFamily="34" charset="0"/>
                <a:cs typeface="Times New Roman" panose="02020603050405020304" pitchFamily="18" charset="0"/>
              </a:rPr>
              <a:t>4- </a:t>
            </a:r>
            <a:r>
              <a:rPr lang="en-US" sz="2800" dirty="0" err="1" smtClean="0">
                <a:latin typeface="+mn-lt"/>
                <a:ea typeface="Calibri" panose="020F0502020204030204" pitchFamily="34" charset="0"/>
                <a:cs typeface="Times New Roman" panose="02020603050405020304" pitchFamily="18" charset="0"/>
              </a:rPr>
              <a:t>Gestion</a:t>
            </a:r>
            <a:r>
              <a:rPr lang="en-US" sz="2800" dirty="0" smtClean="0">
                <a:latin typeface="+mn-lt"/>
                <a:ea typeface="Calibri" panose="020F0502020204030204" pitchFamily="34" charset="0"/>
                <a:cs typeface="Times New Roman" panose="02020603050405020304" pitchFamily="18" charset="0"/>
              </a:rPr>
              <a:t> </a:t>
            </a:r>
            <a:r>
              <a:rPr lang="en-US" sz="2800" dirty="0" err="1" smtClean="0">
                <a:latin typeface="+mn-lt"/>
                <a:ea typeface="Calibri" panose="020F0502020204030204" pitchFamily="34" charset="0"/>
                <a:cs typeface="Times New Roman" panose="02020603050405020304" pitchFamily="18" charset="0"/>
              </a:rPr>
              <a:t>efficace</a:t>
            </a:r>
            <a:r>
              <a:rPr lang="en-US" sz="2800" dirty="0" smtClean="0">
                <a:latin typeface="+mn-lt"/>
                <a:ea typeface="Calibri" panose="020F0502020204030204" pitchFamily="34" charset="0"/>
                <a:cs typeface="Times New Roman" panose="02020603050405020304" pitchFamily="18" charset="0"/>
              </a:rPr>
              <a:t> des entrées et des sorties de </a:t>
            </a:r>
            <a:r>
              <a:rPr lang="en-US" sz="2800" dirty="0" err="1" smtClean="0">
                <a:latin typeface="+mn-lt"/>
                <a:ea typeface="Calibri" panose="020F0502020204030204" pitchFamily="34" charset="0"/>
                <a:cs typeface="Times New Roman" panose="02020603050405020304" pitchFamily="18" charset="0"/>
              </a:rPr>
              <a:t>produits</a:t>
            </a:r>
            <a:r>
              <a:rPr lang="en-US" sz="2400" dirty="0" smtClean="0">
                <a:latin typeface="+mn-lt"/>
                <a:ea typeface="Calibri" panose="020F0502020204030204" pitchFamily="34" charset="0"/>
                <a:cs typeface="Times New Roman" panose="02020603050405020304" pitchFamily="18" charset="0"/>
              </a:rPr>
              <a:t/>
            </a:r>
            <a:br>
              <a:rPr lang="en-US" sz="2400" dirty="0" smtClean="0">
                <a:latin typeface="+mn-lt"/>
                <a:ea typeface="Calibri" panose="020F0502020204030204" pitchFamily="34" charset="0"/>
                <a:cs typeface="Times New Roman" panose="02020603050405020304" pitchFamily="18" charset="0"/>
              </a:rPr>
            </a:br>
            <a:endParaRPr lang="en-US" sz="2400" dirty="0">
              <a:latin typeface="+mn-lt"/>
            </a:endParaRPr>
          </a:p>
        </p:txBody>
      </p:sp>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0032663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BFE067-7968-45B5-84B5-9C0B62D0960A}"/>
              </a:ext>
            </a:extLst>
          </p:cNvPr>
          <p:cNvSpPr txBox="1">
            <a:spLocks/>
          </p:cNvSpPr>
          <p:nvPr/>
        </p:nvSpPr>
        <p:spPr>
          <a:xfrm>
            <a:off x="583397" y="415894"/>
            <a:ext cx="11184835" cy="818146"/>
          </a:xfrm>
          <a:prstGeom prst="rect">
            <a:avLst/>
          </a:prstGeom>
          <a:solidFill>
            <a:schemeClr val="accent1">
              <a:lumMod val="20000"/>
              <a:lumOff val="8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fr-FR" sz="3200" dirty="0" smtClean="0">
                <a:ln w="0"/>
                <a:effectLst>
                  <a:outerShdw blurRad="38100" dist="19050" dir="2700000" algn="tl" rotWithShape="0">
                    <a:schemeClr val="dk1">
                      <a:alpha val="40000"/>
                    </a:schemeClr>
                  </a:outerShdw>
                </a:effectLst>
                <a:latin typeface="Arial Black" panose="020B0A04020102020204" pitchFamily="34" charset="0"/>
              </a:rPr>
              <a:t>Objectifs d’apprentissage:</a:t>
            </a:r>
            <a:endParaRPr lang="en-US" sz="3200" dirty="0">
              <a:ln w="0"/>
              <a:effectLst>
                <a:outerShdw blurRad="38100" dist="19050" dir="2700000" algn="tl" rotWithShape="0">
                  <a:schemeClr val="dk1">
                    <a:alpha val="40000"/>
                  </a:schemeClr>
                </a:outerShdw>
              </a:effectLst>
              <a:latin typeface="Arial Black" panose="020B0A04020102020204" pitchFamily="34" charset="0"/>
            </a:endParaRPr>
          </a:p>
        </p:txBody>
      </p:sp>
      <p:sp>
        <p:nvSpPr>
          <p:cNvPr id="6" name="TextBox 5"/>
          <p:cNvSpPr txBox="1"/>
          <p:nvPr/>
        </p:nvSpPr>
        <p:spPr>
          <a:xfrm>
            <a:off x="936200" y="1989939"/>
            <a:ext cx="10832031" cy="4524315"/>
          </a:xfrm>
          <a:prstGeom prst="rect">
            <a:avLst/>
          </a:prstGeom>
          <a:noFill/>
        </p:spPr>
        <p:txBody>
          <a:bodyPr wrap="square" rtlCol="0">
            <a:spAutoFit/>
          </a:bodyPr>
          <a:lstStyle/>
          <a:p>
            <a:pPr marL="457200" indent="-457200">
              <a:lnSpc>
                <a:spcPct val="150000"/>
              </a:lnSpc>
              <a:buFont typeface="+mj-lt"/>
              <a:buAutoNum type="arabicParenR"/>
            </a:pPr>
            <a:r>
              <a:rPr lang="fr-FR" sz="2400" dirty="0"/>
              <a:t>Expliquer toutes les </a:t>
            </a:r>
            <a:r>
              <a:rPr lang="fr-FR" sz="2400" b="1" dirty="0"/>
              <a:t>mises en place à faire pour </a:t>
            </a:r>
            <a:r>
              <a:rPr lang="fr-FR" sz="2400" b="1" dirty="0" smtClean="0"/>
              <a:t>assurer </a:t>
            </a:r>
            <a:r>
              <a:rPr lang="fr-FR" sz="2400" b="1" dirty="0"/>
              <a:t>la </a:t>
            </a:r>
            <a:r>
              <a:rPr lang="fr-FR" sz="2400" b="1" dirty="0" smtClean="0"/>
              <a:t>sécurité </a:t>
            </a:r>
            <a:r>
              <a:rPr lang="fr-FR" sz="2400" dirty="0"/>
              <a:t>des biens et des usagers de </a:t>
            </a:r>
            <a:r>
              <a:rPr lang="fr-FR" sz="2400" dirty="0" smtClean="0"/>
              <a:t>l’entrepôt</a:t>
            </a:r>
            <a:r>
              <a:rPr lang="fr-FR" sz="2400" dirty="0"/>
              <a:t>;</a:t>
            </a:r>
          </a:p>
          <a:p>
            <a:pPr marL="457200" indent="-457200">
              <a:lnSpc>
                <a:spcPct val="150000"/>
              </a:lnSpc>
              <a:buFont typeface="+mj-lt"/>
              <a:buAutoNum type="arabicParenR"/>
            </a:pPr>
            <a:r>
              <a:rPr lang="de-CH" sz="2400" dirty="0" err="1" smtClean="0"/>
              <a:t>Concevoir</a:t>
            </a:r>
            <a:r>
              <a:rPr lang="de-CH" sz="2400" dirty="0" smtClean="0"/>
              <a:t> un </a:t>
            </a:r>
            <a:r>
              <a:rPr lang="de-CH" sz="2400" b="1" dirty="0" smtClean="0"/>
              <a:t>plan </a:t>
            </a:r>
            <a:r>
              <a:rPr lang="de-CH" sz="2400" b="1" dirty="0" err="1" smtClean="0"/>
              <a:t>d’aménagement</a:t>
            </a:r>
            <a:r>
              <a:rPr lang="de-CH" sz="2400" b="1" dirty="0" smtClean="0"/>
              <a:t> </a:t>
            </a:r>
            <a:r>
              <a:rPr lang="de-CH" sz="2400" b="1" dirty="0" err="1" smtClean="0"/>
              <a:t>d’entrepôt</a:t>
            </a:r>
            <a:r>
              <a:rPr lang="de-CH" sz="2400" dirty="0" smtClean="0"/>
              <a:t>;</a:t>
            </a:r>
          </a:p>
          <a:p>
            <a:pPr marL="457200" indent="-457200">
              <a:lnSpc>
                <a:spcPct val="150000"/>
              </a:lnSpc>
              <a:buFont typeface="+mj-lt"/>
              <a:buAutoNum type="arabicParenR"/>
            </a:pPr>
            <a:r>
              <a:rPr lang="de-CH" sz="2400" dirty="0" err="1" smtClean="0"/>
              <a:t>Enumérer</a:t>
            </a:r>
            <a:r>
              <a:rPr lang="de-CH" sz="2400" dirty="0" smtClean="0"/>
              <a:t> </a:t>
            </a:r>
            <a:r>
              <a:rPr lang="de-CH" sz="2400" dirty="0" err="1" smtClean="0"/>
              <a:t>différents</a:t>
            </a:r>
            <a:r>
              <a:rPr lang="de-CH" sz="2400" dirty="0" smtClean="0"/>
              <a:t> </a:t>
            </a:r>
            <a:r>
              <a:rPr lang="de-CH" sz="2400" b="1" dirty="0" err="1" smtClean="0"/>
              <a:t>types</a:t>
            </a:r>
            <a:r>
              <a:rPr lang="de-CH" sz="2400" b="1" dirty="0" smtClean="0"/>
              <a:t> de </a:t>
            </a:r>
            <a:r>
              <a:rPr lang="de-CH" sz="2400" b="1" dirty="0" err="1" smtClean="0"/>
              <a:t>bien</a:t>
            </a:r>
            <a:r>
              <a:rPr lang="de-CH" sz="2400" b="1" dirty="0" smtClean="0"/>
              <a:t> et </a:t>
            </a:r>
            <a:r>
              <a:rPr lang="de-CH" sz="2400" b="1" dirty="0" err="1" smtClean="0"/>
              <a:t>leurs</a:t>
            </a:r>
            <a:r>
              <a:rPr lang="de-CH" sz="2400" b="1" dirty="0" smtClean="0"/>
              <a:t> principes de gestion</a:t>
            </a:r>
            <a:r>
              <a:rPr lang="de-CH" sz="2400" dirty="0" smtClean="0"/>
              <a:t>; </a:t>
            </a:r>
          </a:p>
          <a:p>
            <a:pPr marL="457200" indent="-457200">
              <a:lnSpc>
                <a:spcPct val="150000"/>
              </a:lnSpc>
              <a:buFont typeface="+mj-lt"/>
              <a:buAutoNum type="arabicParenR"/>
            </a:pPr>
            <a:r>
              <a:rPr lang="de-CH" sz="2400" dirty="0" smtClean="0"/>
              <a:t>Utiliser les </a:t>
            </a:r>
            <a:r>
              <a:rPr lang="de-CH" sz="2400" dirty="0" err="1" smtClean="0"/>
              <a:t>différents</a:t>
            </a:r>
            <a:r>
              <a:rPr lang="de-CH" sz="2400" dirty="0" smtClean="0"/>
              <a:t> outils de </a:t>
            </a:r>
            <a:r>
              <a:rPr lang="de-CH" sz="2400" b="1" dirty="0" err="1" smtClean="0"/>
              <a:t>contr</a:t>
            </a:r>
            <a:r>
              <a:rPr lang="de-CH" sz="2400" b="1" dirty="0" err="1" smtClean="0">
                <a:latin typeface="Calibri" panose="020F0502020204030204" pitchFamily="34" charset="0"/>
                <a:cs typeface="Calibri" panose="020F0502020204030204" pitchFamily="34" charset="0"/>
              </a:rPr>
              <a:t>ô</a:t>
            </a:r>
            <a:r>
              <a:rPr lang="de-CH" sz="2400" b="1" dirty="0" err="1" smtClean="0"/>
              <a:t>le</a:t>
            </a:r>
            <a:r>
              <a:rPr lang="de-CH" sz="2400" b="1" dirty="0" smtClean="0"/>
              <a:t> de stock </a:t>
            </a:r>
            <a:r>
              <a:rPr lang="de-CH" sz="2400" dirty="0" smtClean="0"/>
              <a:t>(</a:t>
            </a:r>
            <a:r>
              <a:rPr lang="fr-FR" sz="2400" dirty="0" smtClean="0"/>
              <a:t>Fiche de stock, Etiquette de stock, document d’inventaire);</a:t>
            </a:r>
          </a:p>
          <a:p>
            <a:pPr marL="457200" indent="-457200">
              <a:lnSpc>
                <a:spcPct val="150000"/>
              </a:lnSpc>
              <a:buFont typeface="+mj-lt"/>
              <a:buAutoNum type="arabicParenR"/>
            </a:pPr>
            <a:r>
              <a:rPr lang="de-CH" sz="2400" dirty="0" err="1" smtClean="0"/>
              <a:t>Expliquer</a:t>
            </a:r>
            <a:r>
              <a:rPr lang="de-CH" sz="2400" dirty="0" smtClean="0"/>
              <a:t> </a:t>
            </a:r>
            <a:r>
              <a:rPr lang="de-CH" sz="2400" dirty="0" err="1" smtClean="0"/>
              <a:t>l’importance</a:t>
            </a:r>
            <a:r>
              <a:rPr lang="de-CH" sz="2400" dirty="0" smtClean="0"/>
              <a:t> de la </a:t>
            </a:r>
            <a:r>
              <a:rPr lang="de-CH" sz="2400" b="1" dirty="0" err="1" smtClean="0"/>
              <a:t>conservation</a:t>
            </a:r>
            <a:r>
              <a:rPr lang="de-CH" sz="2400" b="1" dirty="0" smtClean="0"/>
              <a:t> de </a:t>
            </a:r>
            <a:r>
              <a:rPr lang="de-CH" sz="2400" b="1" dirty="0" err="1" smtClean="0"/>
              <a:t>documents</a:t>
            </a:r>
            <a:r>
              <a:rPr lang="de-CH" sz="2400" b="1" dirty="0" smtClean="0"/>
              <a:t> </a:t>
            </a:r>
            <a:r>
              <a:rPr lang="de-CH" sz="2400" dirty="0" smtClean="0"/>
              <a:t>en </a:t>
            </a:r>
            <a:r>
              <a:rPr lang="de-CH" sz="2400" dirty="0" err="1" smtClean="0"/>
              <a:t>matière</a:t>
            </a:r>
            <a:r>
              <a:rPr lang="de-CH" sz="2400" dirty="0" smtClean="0"/>
              <a:t> de </a:t>
            </a:r>
            <a:r>
              <a:rPr lang="de-CH" sz="2400" dirty="0" err="1" smtClean="0"/>
              <a:t>gestion</a:t>
            </a:r>
            <a:r>
              <a:rPr lang="de-CH" sz="2400" dirty="0" smtClean="0"/>
              <a:t> de stock.</a:t>
            </a:r>
          </a:p>
        </p:txBody>
      </p:sp>
      <p:sp>
        <p:nvSpPr>
          <p:cNvPr id="5" name="Title 1">
            <a:extLst>
              <a:ext uri="{FF2B5EF4-FFF2-40B4-BE49-F238E27FC236}">
                <a16:creationId xmlns:a16="http://schemas.microsoft.com/office/drawing/2014/main" id="{C9BFE067-7968-45B5-84B5-9C0B62D0960A}"/>
              </a:ext>
            </a:extLst>
          </p:cNvPr>
          <p:cNvSpPr txBox="1">
            <a:spLocks/>
          </p:cNvSpPr>
          <p:nvPr/>
        </p:nvSpPr>
        <p:spPr>
          <a:xfrm>
            <a:off x="583397" y="1155837"/>
            <a:ext cx="9949136" cy="83819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fr-FR" sz="2400" i="1" dirty="0" smtClean="0">
                <a:latin typeface="Arial" panose="020B0604020202020204" pitchFamily="34" charset="0"/>
                <a:cs typeface="Arial" panose="020B0604020202020204" pitchFamily="34" charset="0"/>
              </a:rPr>
              <a:t>A la fin de cette leçon, les participants seront capable de(d’):</a:t>
            </a:r>
            <a:endParaRPr lang="en-US" sz="2400" i="1" dirty="0">
              <a:latin typeface="Arial" panose="020B0604020202020204" pitchFamily="34" charset="0"/>
              <a:cs typeface="Arial" panose="020B0604020202020204" pitchFamily="34" charset="0"/>
            </a:endParaRPr>
          </a:p>
        </p:txBody>
      </p:sp>
      <p:sp>
        <p:nvSpPr>
          <p:cNvPr id="7" name="Rectangle 6"/>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2108986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525075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95941" y="3828697"/>
            <a:ext cx="9465347" cy="1083415"/>
          </a:xfrm>
          <a:solidFill>
            <a:schemeClr val="accent5">
              <a:lumMod val="50000"/>
            </a:schemeClr>
          </a:solidFill>
        </p:spPr>
        <p:txBody>
          <a:bodyPr>
            <a:normAutofit lnSpcReduction="10000"/>
          </a:bodyPr>
          <a:lstStyle/>
          <a:p>
            <a:r>
              <a:rPr lang="fr-FR" sz="3200" b="1" u="sng" dirty="0">
                <a:solidFill>
                  <a:schemeClr val="bg1"/>
                </a:solidFill>
                <a:latin typeface="Arial Black" panose="020B0A04020102020204" pitchFamily="34" charset="0"/>
              </a:rPr>
              <a:t>PRINCIPES ETHIQUES </a:t>
            </a:r>
            <a:endParaRPr lang="fr-FR" sz="3200" b="1" u="sng" dirty="0" smtClean="0">
              <a:solidFill>
                <a:schemeClr val="bg1"/>
              </a:solidFill>
              <a:latin typeface="Arial Black" panose="020B0A04020102020204" pitchFamily="34" charset="0"/>
            </a:endParaRPr>
          </a:p>
          <a:p>
            <a:r>
              <a:rPr lang="fr-FR" sz="3200" b="1" u="sng" dirty="0" smtClean="0">
                <a:solidFill>
                  <a:schemeClr val="bg1"/>
                </a:solidFill>
                <a:latin typeface="Arial Black" panose="020B0A04020102020204" pitchFamily="34" charset="0"/>
              </a:rPr>
              <a:t>ET </a:t>
            </a:r>
            <a:r>
              <a:rPr lang="fr-FR" sz="3200" b="1" u="sng" dirty="0">
                <a:solidFill>
                  <a:schemeClr val="bg1"/>
                </a:solidFill>
                <a:latin typeface="Arial Black" panose="020B0A04020102020204" pitchFamily="34" charset="0"/>
              </a:rPr>
              <a:t>SYSTEMES </a:t>
            </a:r>
            <a:r>
              <a:rPr lang="fr-FR" sz="3200" b="1" u="sng" dirty="0" smtClean="0">
                <a:solidFill>
                  <a:schemeClr val="bg1"/>
                </a:solidFill>
                <a:latin typeface="Arial Black" panose="020B0A04020102020204" pitchFamily="34" charset="0"/>
              </a:rPr>
              <a:t>DE CONTROLE</a:t>
            </a:r>
            <a:endParaRPr lang="fr-FR" sz="3200" b="1" u="sng" dirty="0">
              <a:solidFill>
                <a:schemeClr val="bg1"/>
              </a:solidFill>
              <a:latin typeface="Arial Black" panose="020B0A04020102020204" pitchFamily="34" charset="0"/>
            </a:endParaRPr>
          </a:p>
        </p:txBody>
      </p:sp>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 name="Rectangle 9"/>
          <p:cNvSpPr/>
          <p:nvPr/>
        </p:nvSpPr>
        <p:spPr>
          <a:xfrm>
            <a:off x="987460" y="2032479"/>
            <a:ext cx="10572482" cy="954107"/>
          </a:xfrm>
          <a:prstGeom prst="rect">
            <a:avLst/>
          </a:prstGeom>
        </p:spPr>
        <p:txBody>
          <a:bodyPr wrap="square">
            <a:spAutoFit/>
          </a:bodyPr>
          <a:lstStyle/>
          <a:p>
            <a:pPr lvl="0" algn="ctr" eaLnBrk="0" fontAlgn="base" hangingPunct="0">
              <a:spcBef>
                <a:spcPct val="0"/>
              </a:spcBef>
              <a:spcAft>
                <a:spcPct val="0"/>
              </a:spcAft>
            </a:pPr>
            <a:r>
              <a:rPr lang="en-US" altLang="en-US" sz="2800" b="1" dirty="0">
                <a:solidFill>
                  <a:srgbClr val="000000"/>
                </a:solidFill>
                <a:ea typeface="Calibri" panose="020F0502020204030204" pitchFamily="34" charset="0"/>
                <a:cs typeface="Arabic Typesetting" panose="03020402040406030203" pitchFamily="66" charset="-78"/>
              </a:rPr>
              <a:t>ATELIER </a:t>
            </a:r>
            <a:r>
              <a:rPr lang="en-US" altLang="en-US" sz="2800" b="1" dirty="0" smtClean="0">
                <a:solidFill>
                  <a:srgbClr val="000000"/>
                </a:solidFill>
                <a:ea typeface="Calibri" panose="020F0502020204030204" pitchFamily="34" charset="0"/>
                <a:cs typeface="Arabic Typesetting" panose="03020402040406030203" pitchFamily="66" charset="-78"/>
              </a:rPr>
              <a:t>D’INITIATION À LA LOGISTIQUE ET LA GESTION DE STOCK</a:t>
            </a:r>
          </a:p>
          <a:p>
            <a:pPr lvl="0" algn="ctr" eaLnBrk="0" fontAlgn="base" hangingPunct="0">
              <a:spcBef>
                <a:spcPct val="0"/>
              </a:spcBef>
              <a:spcAft>
                <a:spcPct val="0"/>
              </a:spcAft>
            </a:pPr>
            <a:r>
              <a:rPr lang="fr-FR" altLang="en-US" sz="2800" b="1" dirty="0" smtClean="0">
                <a:solidFill>
                  <a:srgbClr val="000000"/>
                </a:solidFill>
                <a:ea typeface="Calibri" panose="020F0502020204030204" pitchFamily="34" charset="0"/>
                <a:cs typeface="Arabic Typesetting" panose="03020402040406030203" pitchFamily="66" charset="-78"/>
              </a:rPr>
              <a:t>AU PROFIT DES CLPC</a:t>
            </a:r>
            <a:endParaRPr lang="en-US" altLang="en-US" sz="2800" b="1" dirty="0">
              <a:solidFill>
                <a:srgbClr val="000000"/>
              </a:solidFill>
              <a:ea typeface="Calibri" panose="020F0502020204030204" pitchFamily="34" charset="0"/>
              <a:cs typeface="Arabic Typesetting" panose="03020402040406030203" pitchFamily="66" charset="-78"/>
            </a:endParaRPr>
          </a:p>
        </p:txBody>
      </p:sp>
      <p:pic>
        <p:nvPicPr>
          <p:cNvPr id="7" name="Picture 6"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16653649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205" y="2242051"/>
            <a:ext cx="10515600" cy="1325563"/>
          </a:xfrm>
          <a:solidFill>
            <a:schemeClr val="accent1">
              <a:lumMod val="20000"/>
              <a:lumOff val="80000"/>
            </a:schemeClr>
          </a:solidFill>
        </p:spPr>
        <p:txBody>
          <a:bodyPr/>
          <a:lstStyle/>
          <a:p>
            <a:r>
              <a:rPr lang="de-CH" b="1" dirty="0" smtClean="0"/>
              <a:t>1) </a:t>
            </a:r>
            <a:r>
              <a:rPr lang="de-CH" b="1" dirty="0" err="1" smtClean="0"/>
              <a:t>Mises</a:t>
            </a:r>
            <a:r>
              <a:rPr lang="de-CH" b="1" dirty="0" smtClean="0"/>
              <a:t> en place pour la </a:t>
            </a:r>
            <a:r>
              <a:rPr lang="de-CH" b="1" dirty="0" err="1" smtClean="0"/>
              <a:t>sureté</a:t>
            </a:r>
            <a:r>
              <a:rPr lang="de-CH" b="1" dirty="0" smtClean="0"/>
              <a:t> et la sécurité</a:t>
            </a:r>
            <a:endParaRPr lang="fr-FR" b="1" dirty="0"/>
          </a:p>
        </p:txBody>
      </p:sp>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2847240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8785" t="15485" r="540" b="8631"/>
          <a:stretch/>
        </p:blipFill>
        <p:spPr>
          <a:xfrm>
            <a:off x="645214" y="2712011"/>
            <a:ext cx="3383281" cy="3420715"/>
          </a:xfrm>
        </p:spPr>
      </p:pic>
      <p:sp>
        <p:nvSpPr>
          <p:cNvPr id="2" name="TextBox 1"/>
          <p:cNvSpPr txBox="1"/>
          <p:nvPr/>
        </p:nvSpPr>
        <p:spPr>
          <a:xfrm>
            <a:off x="4028495" y="2652653"/>
            <a:ext cx="7376105" cy="3539430"/>
          </a:xfrm>
          <a:prstGeom prst="rect">
            <a:avLst/>
          </a:prstGeom>
          <a:noFill/>
        </p:spPr>
        <p:txBody>
          <a:bodyPr wrap="square" rtlCol="0">
            <a:spAutoFit/>
          </a:bodyPr>
          <a:lstStyle/>
          <a:p>
            <a:pPr marL="285750" indent="-285750">
              <a:buFont typeface="Arial" panose="020B0604020202020204" pitchFamily="34" charset="0"/>
              <a:buChar char="•"/>
            </a:pPr>
            <a:r>
              <a:rPr lang="de-CH" sz="3200" dirty="0" err="1" smtClean="0"/>
              <a:t>Perte</a:t>
            </a:r>
            <a:r>
              <a:rPr lang="de-CH" sz="3200" dirty="0" smtClean="0"/>
              <a:t> et </a:t>
            </a:r>
            <a:r>
              <a:rPr lang="fr-FR" sz="3200" dirty="0" smtClean="0"/>
              <a:t>gaspillage</a:t>
            </a:r>
            <a:r>
              <a:rPr lang="de-CH" sz="3200" dirty="0" smtClean="0"/>
              <a:t> de </a:t>
            </a:r>
            <a:r>
              <a:rPr lang="de-CH" sz="3200" dirty="0" err="1" smtClean="0"/>
              <a:t>ressources</a:t>
            </a:r>
            <a:r>
              <a:rPr lang="de-CH" sz="3200" dirty="0" smtClean="0"/>
              <a:t> en </a:t>
            </a:r>
            <a:r>
              <a:rPr lang="de-CH" sz="3200" dirty="0" err="1" smtClean="0"/>
              <a:t>raison</a:t>
            </a:r>
            <a:r>
              <a:rPr lang="de-CH" sz="3200" dirty="0" smtClean="0"/>
              <a:t> de </a:t>
            </a:r>
            <a:r>
              <a:rPr lang="de-CH" sz="3200" dirty="0" err="1" smtClean="0"/>
              <a:t>leur</a:t>
            </a:r>
            <a:r>
              <a:rPr lang="de-CH" sz="3200" dirty="0" smtClean="0"/>
              <a:t> </a:t>
            </a:r>
            <a:r>
              <a:rPr lang="de-CH" sz="3200" dirty="0" err="1" smtClean="0"/>
              <a:t>détérioration</a:t>
            </a:r>
            <a:endParaRPr lang="de-CH" sz="3200" dirty="0" smtClean="0"/>
          </a:p>
          <a:p>
            <a:pPr marL="285750" indent="-285750">
              <a:buFont typeface="Arial" panose="020B0604020202020204" pitchFamily="34" charset="0"/>
              <a:buChar char="•"/>
            </a:pPr>
            <a:r>
              <a:rPr lang="de-CH" sz="3200" dirty="0" err="1" smtClean="0"/>
              <a:t>Vol</a:t>
            </a:r>
            <a:r>
              <a:rPr lang="de-CH" sz="3200" dirty="0" smtClean="0"/>
              <a:t> ou </a:t>
            </a:r>
            <a:r>
              <a:rPr lang="de-CH" sz="3200" dirty="0" err="1" smtClean="0"/>
              <a:t>dommage</a:t>
            </a:r>
            <a:endParaRPr lang="de-CH" sz="3200" dirty="0" smtClean="0"/>
          </a:p>
          <a:p>
            <a:pPr marL="285750" indent="-285750">
              <a:buFont typeface="Arial" panose="020B0604020202020204" pitchFamily="34" charset="0"/>
              <a:buChar char="•"/>
            </a:pPr>
            <a:r>
              <a:rPr lang="de-CH" sz="3200" dirty="0" smtClean="0"/>
              <a:t>Achat </a:t>
            </a:r>
            <a:r>
              <a:rPr lang="de-CH" sz="3200" dirty="0" err="1" smtClean="0"/>
              <a:t>inutile</a:t>
            </a:r>
            <a:r>
              <a:rPr lang="de-CH" sz="3200" dirty="0" smtClean="0"/>
              <a:t> de </a:t>
            </a:r>
            <a:r>
              <a:rPr lang="de-CH" sz="3200" dirty="0" err="1" smtClean="0"/>
              <a:t>matériel</a:t>
            </a:r>
            <a:r>
              <a:rPr lang="de-CH" sz="3200" dirty="0" smtClean="0"/>
              <a:t> </a:t>
            </a:r>
            <a:r>
              <a:rPr lang="de-CH" sz="3200" dirty="0" err="1" smtClean="0"/>
              <a:t>supplémentaire</a:t>
            </a:r>
            <a:endParaRPr lang="de-CH" sz="3200" dirty="0" smtClean="0"/>
          </a:p>
          <a:p>
            <a:pPr marL="285750" indent="-285750">
              <a:buFont typeface="Arial" panose="020B0604020202020204" pitchFamily="34" charset="0"/>
              <a:buChar char="•"/>
            </a:pPr>
            <a:r>
              <a:rPr lang="de-CH" sz="3200" dirty="0" err="1" smtClean="0"/>
              <a:t>Modification</a:t>
            </a:r>
            <a:r>
              <a:rPr lang="de-CH" sz="3200" dirty="0" smtClean="0"/>
              <a:t> du </a:t>
            </a:r>
            <a:r>
              <a:rPr lang="de-CH" sz="3200" dirty="0" err="1" smtClean="0"/>
              <a:t>budget</a:t>
            </a:r>
            <a:r>
              <a:rPr lang="de-CH" sz="3200" dirty="0" smtClean="0"/>
              <a:t> pour </a:t>
            </a:r>
            <a:r>
              <a:rPr lang="de-CH" sz="3200" dirty="0" err="1" smtClean="0"/>
              <a:t>tenir</a:t>
            </a:r>
            <a:r>
              <a:rPr lang="de-CH" sz="3200" dirty="0" smtClean="0"/>
              <a:t> compte des </a:t>
            </a:r>
            <a:r>
              <a:rPr lang="de-CH" sz="3200" dirty="0" err="1" smtClean="0"/>
              <a:t>pertes</a:t>
            </a:r>
            <a:r>
              <a:rPr lang="de-CH" sz="3200" dirty="0" smtClean="0"/>
              <a:t>/</a:t>
            </a:r>
            <a:r>
              <a:rPr lang="de-CH" sz="3200" dirty="0" err="1" smtClean="0"/>
              <a:t>dommages</a:t>
            </a:r>
            <a:endParaRPr lang="de-CH" sz="3200" dirty="0" smtClean="0"/>
          </a:p>
          <a:p>
            <a:pPr marL="285750" indent="-285750">
              <a:buFont typeface="Arial" panose="020B0604020202020204" pitchFamily="34" charset="0"/>
              <a:buChar char="•"/>
            </a:pPr>
            <a:r>
              <a:rPr lang="de-CH" sz="3200" dirty="0" err="1" smtClean="0"/>
              <a:t>Projets</a:t>
            </a:r>
            <a:r>
              <a:rPr lang="de-CH" sz="3200" dirty="0" smtClean="0"/>
              <a:t> </a:t>
            </a:r>
            <a:r>
              <a:rPr lang="de-CH" sz="3200" dirty="0" err="1" smtClean="0"/>
              <a:t>retardés</a:t>
            </a:r>
            <a:r>
              <a:rPr lang="de-CH" sz="3200" dirty="0" smtClean="0"/>
              <a:t> et </a:t>
            </a:r>
            <a:r>
              <a:rPr lang="de-CH" sz="3200" dirty="0" err="1" smtClean="0"/>
              <a:t>perturbés</a:t>
            </a:r>
            <a:endParaRPr lang="fr-FR" sz="3200" dirty="0"/>
          </a:p>
        </p:txBody>
      </p:sp>
      <p:sp>
        <p:nvSpPr>
          <p:cNvPr id="3" name="Rectangle 2"/>
          <p:cNvSpPr/>
          <p:nvPr/>
        </p:nvSpPr>
        <p:spPr>
          <a:xfrm>
            <a:off x="645214" y="582857"/>
            <a:ext cx="10759386" cy="707886"/>
          </a:xfrm>
          <a:prstGeom prst="rect">
            <a:avLst/>
          </a:prstGeom>
          <a:solidFill>
            <a:schemeClr val="accent1">
              <a:lumMod val="40000"/>
              <a:lumOff val="60000"/>
            </a:schemeClr>
          </a:solidFill>
        </p:spPr>
        <p:txBody>
          <a:bodyPr wrap="square">
            <a:spAutoFit/>
          </a:bodyPr>
          <a:lstStyle/>
          <a:p>
            <a:r>
              <a:rPr lang="de-CH" sz="4000" b="1" dirty="0" smtClean="0"/>
              <a:t>Conséquences </a:t>
            </a:r>
            <a:r>
              <a:rPr lang="de-CH" sz="4000" b="1" dirty="0" err="1"/>
              <a:t>d’un</a:t>
            </a:r>
            <a:r>
              <a:rPr lang="de-CH" sz="4000" b="1" dirty="0"/>
              <a:t> </a:t>
            </a:r>
            <a:r>
              <a:rPr lang="de-CH" sz="4000" b="1" dirty="0" err="1"/>
              <a:t>mauvais</a:t>
            </a:r>
            <a:r>
              <a:rPr lang="de-CH" sz="4000" b="1" dirty="0"/>
              <a:t> </a:t>
            </a:r>
            <a:r>
              <a:rPr lang="de-CH" sz="4000" b="1" dirty="0" err="1"/>
              <a:t>stockage</a:t>
            </a:r>
            <a:endParaRPr lang="fr-FR" sz="4000" b="1" dirty="0"/>
          </a:p>
        </p:txBody>
      </p:sp>
      <p:sp>
        <p:nvSpPr>
          <p:cNvPr id="7" name="TextBox 6"/>
          <p:cNvSpPr txBox="1"/>
          <p:nvPr/>
        </p:nvSpPr>
        <p:spPr>
          <a:xfrm>
            <a:off x="645214" y="1674365"/>
            <a:ext cx="10459399" cy="584775"/>
          </a:xfrm>
          <a:prstGeom prst="rect">
            <a:avLst/>
          </a:prstGeom>
          <a:noFill/>
        </p:spPr>
        <p:txBody>
          <a:bodyPr wrap="square" rtlCol="0">
            <a:spAutoFit/>
          </a:bodyPr>
          <a:lstStyle/>
          <a:p>
            <a:r>
              <a:rPr lang="de-CH" sz="3200" i="1" dirty="0" err="1" smtClean="0"/>
              <a:t>Un</a:t>
            </a:r>
            <a:r>
              <a:rPr lang="de-CH" sz="3200" i="1" dirty="0" smtClean="0"/>
              <a:t> </a:t>
            </a:r>
            <a:r>
              <a:rPr lang="de-CH" sz="3200" i="1" dirty="0" err="1" smtClean="0"/>
              <a:t>mauvais</a:t>
            </a:r>
            <a:r>
              <a:rPr lang="de-CH" sz="3200" i="1" dirty="0" smtClean="0"/>
              <a:t> </a:t>
            </a:r>
            <a:r>
              <a:rPr lang="de-CH" sz="3200" i="1" dirty="0" err="1" smtClean="0"/>
              <a:t>stockage</a:t>
            </a:r>
            <a:r>
              <a:rPr lang="de-CH" sz="3200" i="1" dirty="0" smtClean="0"/>
              <a:t> peut </a:t>
            </a:r>
            <a:r>
              <a:rPr lang="de-CH" sz="3200" i="1" dirty="0" err="1" smtClean="0"/>
              <a:t>conduire</a:t>
            </a:r>
            <a:r>
              <a:rPr lang="de-CH" sz="3200" i="1" dirty="0" smtClean="0"/>
              <a:t> </a:t>
            </a:r>
            <a:r>
              <a:rPr lang="de-CH" sz="3200" i="1" dirty="0" err="1" smtClean="0"/>
              <a:t>aux</a:t>
            </a:r>
            <a:r>
              <a:rPr lang="de-CH" sz="3200" i="1" dirty="0" smtClean="0"/>
              <a:t> </a:t>
            </a:r>
            <a:r>
              <a:rPr lang="de-CH" sz="3200" i="1" dirty="0" err="1" smtClean="0"/>
              <a:t>effets</a:t>
            </a:r>
            <a:r>
              <a:rPr lang="de-CH" sz="3200" i="1" dirty="0" smtClean="0"/>
              <a:t> </a:t>
            </a:r>
            <a:r>
              <a:rPr lang="de-CH" sz="3200" i="1" dirty="0" err="1" smtClean="0"/>
              <a:t>suivants</a:t>
            </a:r>
            <a:r>
              <a:rPr lang="de-CH" sz="3200" i="1" dirty="0" smtClean="0"/>
              <a:t>:</a:t>
            </a:r>
          </a:p>
        </p:txBody>
      </p:sp>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0510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57764"/>
          <a:stretch/>
        </p:blipFill>
        <p:spPr>
          <a:xfrm>
            <a:off x="8785860" y="2180880"/>
            <a:ext cx="2415540" cy="2755994"/>
          </a:xfrm>
        </p:spPr>
      </p:pic>
      <p:sp>
        <p:nvSpPr>
          <p:cNvPr id="5" name="TextBox 4"/>
          <p:cNvSpPr txBox="1"/>
          <p:nvPr/>
        </p:nvSpPr>
        <p:spPr>
          <a:xfrm>
            <a:off x="1244600" y="2017673"/>
            <a:ext cx="7122160" cy="4370427"/>
          </a:xfrm>
          <a:prstGeom prst="rect">
            <a:avLst/>
          </a:prstGeom>
          <a:noFill/>
        </p:spPr>
        <p:txBody>
          <a:bodyPr wrap="square" rtlCol="0">
            <a:spAutoFit/>
          </a:bodyPr>
          <a:lstStyle/>
          <a:p>
            <a:r>
              <a:rPr lang="de-CH" sz="2800" dirty="0" err="1" smtClean="0"/>
              <a:t>L’installation</a:t>
            </a:r>
            <a:r>
              <a:rPr lang="de-CH" sz="2800" dirty="0" smtClean="0"/>
              <a:t> </a:t>
            </a:r>
            <a:r>
              <a:rPr lang="de-CH" sz="2800" dirty="0" err="1" smtClean="0"/>
              <a:t>doit</a:t>
            </a:r>
            <a:r>
              <a:rPr lang="de-CH" sz="2800" dirty="0" smtClean="0"/>
              <a:t> </a:t>
            </a:r>
            <a:r>
              <a:rPr lang="de-CH" sz="2800" dirty="0" err="1" smtClean="0"/>
              <a:t>disposer</a:t>
            </a:r>
            <a:r>
              <a:rPr lang="de-CH" sz="2800" dirty="0" smtClean="0"/>
              <a:t> </a:t>
            </a:r>
            <a:r>
              <a:rPr lang="de-CH" sz="2800" dirty="0" err="1" smtClean="0"/>
              <a:t>d’un</a:t>
            </a:r>
            <a:r>
              <a:rPr lang="de-CH" sz="2800" dirty="0" smtClean="0"/>
              <a:t> </a:t>
            </a:r>
            <a:r>
              <a:rPr lang="de-CH" sz="2800" dirty="0" err="1" smtClean="0"/>
              <a:t>espace</a:t>
            </a:r>
            <a:r>
              <a:rPr lang="de-CH" sz="2800" dirty="0" smtClean="0"/>
              <a:t> </a:t>
            </a:r>
            <a:r>
              <a:rPr lang="de-CH" sz="2800" dirty="0" err="1" smtClean="0"/>
              <a:t>suffisant</a:t>
            </a:r>
            <a:r>
              <a:rPr lang="de-CH" sz="2800" dirty="0" smtClean="0"/>
              <a:t> pour le </a:t>
            </a:r>
            <a:r>
              <a:rPr lang="de-CH" sz="2800" dirty="0" err="1" smtClean="0"/>
              <a:t>stockage</a:t>
            </a:r>
            <a:r>
              <a:rPr lang="de-CH" sz="2800" dirty="0" smtClean="0"/>
              <a:t> des </a:t>
            </a:r>
            <a:r>
              <a:rPr lang="de-CH" sz="2800" dirty="0" err="1" smtClean="0"/>
              <a:t>biens</a:t>
            </a:r>
            <a:r>
              <a:rPr lang="de-CH" sz="2800" dirty="0" smtClean="0"/>
              <a:t>, plus de 30% à 55% </a:t>
            </a:r>
            <a:r>
              <a:rPr lang="de-CH" sz="2800" dirty="0" err="1" smtClean="0"/>
              <a:t>supplémentaires</a:t>
            </a:r>
            <a:r>
              <a:rPr lang="de-CH" sz="2800" dirty="0" smtClean="0"/>
              <a:t> pour:</a:t>
            </a:r>
          </a:p>
          <a:p>
            <a:pPr marL="285750" indent="-285750">
              <a:buFont typeface="Arial" panose="020B0604020202020204" pitchFamily="34" charset="0"/>
              <a:buChar char="•"/>
            </a:pPr>
            <a:r>
              <a:rPr lang="de-CH" sz="2800" dirty="0" smtClean="0"/>
              <a:t>Les </a:t>
            </a:r>
            <a:r>
              <a:rPr lang="de-CH" sz="2800" dirty="0" err="1" smtClean="0"/>
              <a:t>passages</a:t>
            </a:r>
            <a:r>
              <a:rPr lang="de-CH" sz="2800" dirty="0" smtClean="0"/>
              <a:t> et la </a:t>
            </a:r>
            <a:r>
              <a:rPr lang="de-CH" sz="2800" dirty="0" err="1" smtClean="0"/>
              <a:t>ventilation</a:t>
            </a:r>
            <a:endParaRPr lang="de-CH" sz="2800" dirty="0" smtClean="0"/>
          </a:p>
          <a:p>
            <a:pPr marL="285750" indent="-285750">
              <a:buFont typeface="Arial" panose="020B0604020202020204" pitchFamily="34" charset="0"/>
              <a:buChar char="•"/>
            </a:pPr>
            <a:r>
              <a:rPr lang="de-CH" sz="2800" dirty="0" smtClean="0"/>
              <a:t>Les </a:t>
            </a:r>
            <a:r>
              <a:rPr lang="de-CH" sz="2800" dirty="0" err="1" smtClean="0"/>
              <a:t>quais</a:t>
            </a:r>
            <a:r>
              <a:rPr lang="de-CH" sz="2800" dirty="0" smtClean="0"/>
              <a:t> de </a:t>
            </a:r>
            <a:r>
              <a:rPr lang="de-CH" sz="2800" dirty="0" err="1" smtClean="0"/>
              <a:t>chargement</a:t>
            </a:r>
            <a:endParaRPr lang="de-CH" sz="2800" dirty="0" smtClean="0"/>
          </a:p>
          <a:p>
            <a:pPr marL="285750" indent="-285750">
              <a:buFont typeface="Arial" panose="020B0604020202020204" pitchFamily="34" charset="0"/>
              <a:buChar char="•"/>
            </a:pPr>
            <a:r>
              <a:rPr lang="de-CH" sz="2800" dirty="0" smtClean="0"/>
              <a:t>Les </a:t>
            </a:r>
            <a:r>
              <a:rPr lang="de-CH" sz="2800" dirty="0" err="1" smtClean="0"/>
              <a:t>exigences</a:t>
            </a:r>
            <a:r>
              <a:rPr lang="de-CH" sz="2800" dirty="0" smtClean="0"/>
              <a:t> en </a:t>
            </a:r>
            <a:r>
              <a:rPr lang="de-CH" sz="2800" dirty="0" err="1" smtClean="0"/>
              <a:t>matière</a:t>
            </a:r>
            <a:r>
              <a:rPr lang="de-CH" sz="2800" dirty="0" smtClean="0"/>
              <a:t> de </a:t>
            </a:r>
            <a:r>
              <a:rPr lang="de-CH" sz="2800" dirty="0" err="1" smtClean="0"/>
              <a:t>rayonnages</a:t>
            </a:r>
            <a:endParaRPr lang="de-CH" sz="2800" dirty="0" smtClean="0"/>
          </a:p>
          <a:p>
            <a:pPr marL="285750" indent="-285750">
              <a:buFont typeface="Arial" panose="020B0604020202020204" pitchFamily="34" charset="0"/>
              <a:buChar char="•"/>
            </a:pPr>
            <a:r>
              <a:rPr lang="de-CH" sz="2800" dirty="0" smtClean="0"/>
              <a:t>Les </a:t>
            </a:r>
            <a:r>
              <a:rPr lang="de-CH" sz="2800" dirty="0" err="1" smtClean="0"/>
              <a:t>bureaux</a:t>
            </a:r>
            <a:r>
              <a:rPr lang="de-CH" sz="2800" dirty="0" smtClean="0"/>
              <a:t> </a:t>
            </a:r>
            <a:r>
              <a:rPr lang="de-CH" sz="2800" dirty="0" err="1" smtClean="0"/>
              <a:t>pour</a:t>
            </a:r>
            <a:r>
              <a:rPr lang="de-CH" sz="2800" dirty="0" smtClean="0"/>
              <a:t> votre </a:t>
            </a:r>
            <a:r>
              <a:rPr lang="de-CH" sz="2800" dirty="0" err="1" smtClean="0"/>
              <a:t>personnel</a:t>
            </a:r>
            <a:r>
              <a:rPr lang="de-CH" sz="2800" dirty="0" smtClean="0"/>
              <a:t> </a:t>
            </a:r>
            <a:r>
              <a:rPr lang="de-CH" sz="2800" dirty="0" err="1" smtClean="0"/>
              <a:t>d’entrepot</a:t>
            </a:r>
            <a:r>
              <a:rPr lang="de-CH" sz="2800" dirty="0" smtClean="0"/>
              <a:t> et de </a:t>
            </a:r>
            <a:r>
              <a:rPr lang="de-CH" sz="2800" dirty="0" err="1" smtClean="0"/>
              <a:t>logistique</a:t>
            </a:r>
            <a:endParaRPr lang="de-CH" sz="2800" dirty="0" smtClean="0"/>
          </a:p>
          <a:p>
            <a:pPr marL="285750" indent="-285750">
              <a:buFont typeface="Arial" panose="020B0604020202020204" pitchFamily="34" charset="0"/>
              <a:buChar char="•"/>
            </a:pPr>
            <a:endParaRPr lang="de-CH" dirty="0"/>
          </a:p>
          <a:p>
            <a:pPr marL="285750" indent="-285750">
              <a:buFont typeface="Arial" panose="020B0604020202020204" pitchFamily="34" charset="0"/>
              <a:buChar char="•"/>
            </a:pPr>
            <a:endParaRPr lang="de-CH" dirty="0" smtClean="0"/>
          </a:p>
          <a:p>
            <a:endParaRPr lang="fr-FR" dirty="0"/>
          </a:p>
        </p:txBody>
      </p:sp>
      <p:sp>
        <p:nvSpPr>
          <p:cNvPr id="7" name="TextBox 6"/>
          <p:cNvSpPr txBox="1"/>
          <p:nvPr/>
        </p:nvSpPr>
        <p:spPr>
          <a:xfrm>
            <a:off x="696014" y="1248232"/>
            <a:ext cx="7122160" cy="769441"/>
          </a:xfrm>
          <a:prstGeom prst="rect">
            <a:avLst/>
          </a:prstGeom>
          <a:noFill/>
        </p:spPr>
        <p:txBody>
          <a:bodyPr wrap="square" rtlCol="0">
            <a:spAutoFit/>
          </a:bodyPr>
          <a:lstStyle/>
          <a:p>
            <a:pPr marL="457200" indent="-457200">
              <a:buFont typeface="Wingdings" panose="05000000000000000000" pitchFamily="2" charset="2"/>
              <a:buChar char="Ø"/>
            </a:pPr>
            <a:r>
              <a:rPr lang="de-CH" sz="2800" b="1" dirty="0" err="1" smtClean="0"/>
              <a:t>Espace</a:t>
            </a:r>
            <a:r>
              <a:rPr lang="de-CH" sz="2800" b="1" dirty="0" smtClean="0"/>
              <a:t> et </a:t>
            </a:r>
            <a:r>
              <a:rPr lang="de-CH" sz="2800" b="1" dirty="0" err="1" smtClean="0"/>
              <a:t>agencement</a:t>
            </a:r>
            <a:r>
              <a:rPr lang="de-CH" sz="2800" b="1" dirty="0" smtClean="0"/>
              <a:t> </a:t>
            </a:r>
            <a:r>
              <a:rPr lang="de-CH" sz="2800" b="1" dirty="0" err="1" smtClean="0"/>
              <a:t>requis</a:t>
            </a:r>
            <a:endParaRPr lang="de-CH" sz="2800" dirty="0" smtClean="0"/>
          </a:p>
          <a:p>
            <a:endParaRPr lang="fr-FR" sz="1600" dirty="0"/>
          </a:p>
        </p:txBody>
      </p:sp>
      <p:sp>
        <p:nvSpPr>
          <p:cNvPr id="6" name="Rectangle 5"/>
          <p:cNvSpPr/>
          <p:nvPr/>
        </p:nvSpPr>
        <p:spPr>
          <a:xfrm>
            <a:off x="708714" y="445909"/>
            <a:ext cx="10759386" cy="707886"/>
          </a:xfrm>
          <a:prstGeom prst="rect">
            <a:avLst/>
          </a:prstGeom>
          <a:solidFill>
            <a:schemeClr val="accent1">
              <a:lumMod val="40000"/>
              <a:lumOff val="60000"/>
            </a:schemeClr>
          </a:solidFill>
        </p:spPr>
        <p:txBody>
          <a:bodyPr wrap="square">
            <a:spAutoFit/>
          </a:bodyPr>
          <a:lstStyle/>
          <a:p>
            <a:pPr algn="ctr"/>
            <a:r>
              <a:rPr lang="de-CH" sz="4000" b="1" dirty="0" err="1" smtClean="0"/>
              <a:t>Considérations</a:t>
            </a:r>
            <a:r>
              <a:rPr lang="de-CH" sz="4000" b="1" dirty="0" smtClean="0"/>
              <a:t> </a:t>
            </a:r>
            <a:r>
              <a:rPr lang="de-CH" sz="4000" b="1" dirty="0" err="1" smtClean="0"/>
              <a:t>pour</a:t>
            </a:r>
            <a:r>
              <a:rPr lang="de-CH" sz="4000" b="1" dirty="0" smtClean="0"/>
              <a:t> le </a:t>
            </a:r>
            <a:r>
              <a:rPr lang="de-CH" sz="4000" b="1" dirty="0" err="1" smtClean="0"/>
              <a:t>choix</a:t>
            </a:r>
            <a:r>
              <a:rPr lang="de-CH" sz="4000" b="1" dirty="0" smtClean="0"/>
              <a:t> de </a:t>
            </a:r>
            <a:r>
              <a:rPr lang="de-CH" sz="4000" b="1" dirty="0" err="1" smtClean="0"/>
              <a:t>l’entrepôt</a:t>
            </a:r>
            <a:endParaRPr lang="fr-FR" sz="4000" b="1" dirty="0"/>
          </a:p>
        </p:txBody>
      </p:sp>
      <p:sp>
        <p:nvSpPr>
          <p:cNvPr id="8" name="Rectangle 7"/>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40347395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57493"/>
          <a:stretch/>
        </p:blipFill>
        <p:spPr>
          <a:xfrm>
            <a:off x="9033817" y="1992743"/>
            <a:ext cx="2840683" cy="3201105"/>
          </a:xfrm>
        </p:spPr>
      </p:pic>
      <p:sp>
        <p:nvSpPr>
          <p:cNvPr id="5" name="TextBox 4"/>
          <p:cNvSpPr txBox="1"/>
          <p:nvPr/>
        </p:nvSpPr>
        <p:spPr>
          <a:xfrm>
            <a:off x="823014" y="888295"/>
            <a:ext cx="8574986" cy="4832092"/>
          </a:xfrm>
          <a:prstGeom prst="rect">
            <a:avLst/>
          </a:prstGeom>
          <a:noFill/>
        </p:spPr>
        <p:txBody>
          <a:bodyPr wrap="square" rtlCol="0">
            <a:spAutoFit/>
          </a:bodyPr>
          <a:lstStyle/>
          <a:p>
            <a:pPr marL="457200" indent="-457200">
              <a:buFont typeface="Wingdings" panose="05000000000000000000" pitchFamily="2" charset="2"/>
              <a:buChar char="Ø"/>
            </a:pPr>
            <a:r>
              <a:rPr lang="de-CH" sz="2800" b="1" dirty="0" err="1" smtClean="0"/>
              <a:t>Sécurité</a:t>
            </a:r>
            <a:r>
              <a:rPr lang="de-CH" sz="2800" b="1" dirty="0" smtClean="0"/>
              <a:t> du </a:t>
            </a:r>
            <a:r>
              <a:rPr lang="de-CH" sz="2800" b="1" dirty="0" err="1" smtClean="0"/>
              <a:t>site</a:t>
            </a:r>
            <a:endParaRPr lang="de-CH" sz="2800" b="1" dirty="0" smtClean="0"/>
          </a:p>
          <a:p>
            <a:pPr marL="457200" indent="-457200">
              <a:buFont typeface="Wingdings" panose="05000000000000000000" pitchFamily="2" charset="2"/>
              <a:buChar char="Ø"/>
            </a:pPr>
            <a:endParaRPr lang="de-CH" sz="2800" b="1" dirty="0" smtClean="0"/>
          </a:p>
          <a:p>
            <a:r>
              <a:rPr lang="de-CH" sz="2800" dirty="0" smtClean="0"/>
              <a:t>Pour des </a:t>
            </a:r>
            <a:r>
              <a:rPr lang="de-CH" sz="2800" dirty="0" err="1" smtClean="0"/>
              <a:t>raisons</a:t>
            </a:r>
            <a:r>
              <a:rPr lang="de-CH" sz="2800" dirty="0" smtClean="0"/>
              <a:t> de sécurité, votre entrepôt </a:t>
            </a:r>
            <a:r>
              <a:rPr lang="de-CH" sz="2800" dirty="0" err="1" smtClean="0"/>
              <a:t>doit</a:t>
            </a:r>
            <a:r>
              <a:rPr lang="de-CH" sz="2800" dirty="0" smtClean="0"/>
              <a:t> avoir: </a:t>
            </a:r>
          </a:p>
          <a:p>
            <a:pPr marL="285750" indent="-285750">
              <a:buFont typeface="Arial" panose="020B0604020202020204" pitchFamily="34" charset="0"/>
              <a:buChar char="•"/>
            </a:pPr>
            <a:r>
              <a:rPr lang="de-CH" sz="2800" dirty="0" err="1" smtClean="0"/>
              <a:t>Clôture</a:t>
            </a:r>
            <a:r>
              <a:rPr lang="de-CH" sz="2800" dirty="0" smtClean="0"/>
              <a:t> et </a:t>
            </a:r>
            <a:r>
              <a:rPr lang="de-CH" sz="2800" dirty="0" err="1" smtClean="0"/>
              <a:t>barrière</a:t>
            </a:r>
            <a:endParaRPr lang="de-CH" sz="2800" dirty="0" smtClean="0"/>
          </a:p>
          <a:p>
            <a:pPr marL="285750" indent="-285750">
              <a:buFont typeface="Arial" panose="020B0604020202020204" pitchFamily="34" charset="0"/>
              <a:buChar char="•"/>
            </a:pPr>
            <a:r>
              <a:rPr lang="de-CH" sz="2800" dirty="0" err="1" smtClean="0"/>
              <a:t>Eclairage</a:t>
            </a:r>
            <a:r>
              <a:rPr lang="de-CH" sz="2800" dirty="0" smtClean="0"/>
              <a:t> </a:t>
            </a:r>
            <a:r>
              <a:rPr lang="de-CH" sz="2800" dirty="0" err="1" smtClean="0"/>
              <a:t>interieur</a:t>
            </a:r>
            <a:r>
              <a:rPr lang="de-CH" sz="2800" dirty="0" smtClean="0"/>
              <a:t> / Exterieur</a:t>
            </a:r>
          </a:p>
          <a:p>
            <a:pPr marL="285750" indent="-285750">
              <a:buFont typeface="Arial" panose="020B0604020202020204" pitchFamily="34" charset="0"/>
              <a:buChar char="•"/>
            </a:pPr>
            <a:r>
              <a:rPr lang="de-CH" sz="2800" dirty="0" err="1" smtClean="0"/>
              <a:t>Verrous</a:t>
            </a:r>
            <a:r>
              <a:rPr lang="de-CH" sz="2800" dirty="0" smtClean="0"/>
              <a:t> </a:t>
            </a:r>
            <a:r>
              <a:rPr lang="de-CH" sz="2800" dirty="0" err="1" smtClean="0"/>
              <a:t>sécurisés</a:t>
            </a:r>
            <a:r>
              <a:rPr lang="de-CH" sz="2800" dirty="0" smtClean="0"/>
              <a:t> sur les </a:t>
            </a:r>
            <a:r>
              <a:rPr lang="de-CH" sz="2800" dirty="0" err="1" smtClean="0"/>
              <a:t>fenêtres</a:t>
            </a:r>
            <a:r>
              <a:rPr lang="de-CH" sz="2800" dirty="0" smtClean="0"/>
              <a:t> /portes</a:t>
            </a:r>
          </a:p>
          <a:p>
            <a:pPr marL="285750" indent="-285750">
              <a:buFont typeface="Arial" panose="020B0604020202020204" pitchFamily="34" charset="0"/>
              <a:buChar char="•"/>
            </a:pPr>
            <a:endParaRPr lang="de-CH" sz="2800" dirty="0"/>
          </a:p>
          <a:p>
            <a:r>
              <a:rPr lang="de-CH" sz="2800" dirty="0" err="1" smtClean="0"/>
              <a:t>Autres</a:t>
            </a:r>
            <a:r>
              <a:rPr lang="de-CH" sz="2800" dirty="0" smtClean="0"/>
              <a:t> </a:t>
            </a:r>
            <a:r>
              <a:rPr lang="de-CH" sz="2800" dirty="0" err="1" smtClean="0"/>
              <a:t>éléments</a:t>
            </a:r>
            <a:r>
              <a:rPr lang="de-CH" sz="2800" dirty="0" smtClean="0"/>
              <a:t> de sécurité à prendre en compte:</a:t>
            </a:r>
          </a:p>
          <a:p>
            <a:pPr marL="285750" indent="-285750">
              <a:buFont typeface="Arial" panose="020B0604020202020204" pitchFamily="34" charset="0"/>
              <a:buChar char="•"/>
            </a:pPr>
            <a:r>
              <a:rPr lang="de-CH" sz="2800" dirty="0" err="1" smtClean="0"/>
              <a:t>L’emplacement</a:t>
            </a:r>
            <a:r>
              <a:rPr lang="de-CH" sz="2800" dirty="0" smtClean="0"/>
              <a:t> des </a:t>
            </a:r>
            <a:r>
              <a:rPr lang="de-CH" sz="2800" dirty="0" err="1" smtClean="0"/>
              <a:t>bâtiments</a:t>
            </a:r>
            <a:r>
              <a:rPr lang="de-CH" sz="2800" dirty="0" smtClean="0"/>
              <a:t> </a:t>
            </a:r>
            <a:r>
              <a:rPr lang="de-CH" sz="2800" dirty="0" err="1" smtClean="0"/>
              <a:t>voisins</a:t>
            </a:r>
            <a:endParaRPr lang="de-CH" sz="2800" dirty="0" smtClean="0"/>
          </a:p>
          <a:p>
            <a:pPr marL="285750" indent="-285750">
              <a:buFont typeface="Arial" panose="020B0604020202020204" pitchFamily="34" charset="0"/>
              <a:buChar char="•"/>
            </a:pPr>
            <a:r>
              <a:rPr lang="de-CH" sz="2800" dirty="0" smtClean="0"/>
              <a:t>Le besoin de </a:t>
            </a:r>
            <a:r>
              <a:rPr lang="de-CH" sz="2800" dirty="0" err="1" smtClean="0"/>
              <a:t>gardes</a:t>
            </a:r>
            <a:r>
              <a:rPr lang="de-CH" sz="2800" dirty="0" smtClean="0"/>
              <a:t> /</a:t>
            </a:r>
            <a:r>
              <a:rPr lang="de-CH" sz="2800" dirty="0" err="1" smtClean="0"/>
              <a:t>agents</a:t>
            </a:r>
            <a:endParaRPr lang="de-CH" sz="2800" dirty="0" smtClean="0"/>
          </a:p>
          <a:p>
            <a:pPr marL="285750" indent="-285750">
              <a:buFont typeface="Arial" panose="020B0604020202020204" pitchFamily="34" charset="0"/>
              <a:buChar char="•"/>
            </a:pPr>
            <a:r>
              <a:rPr lang="de-CH" sz="2800" dirty="0" smtClean="0"/>
              <a:t>La </a:t>
            </a:r>
            <a:r>
              <a:rPr lang="de-CH" sz="2800" dirty="0" err="1" smtClean="0"/>
              <a:t>distance</a:t>
            </a:r>
            <a:r>
              <a:rPr lang="de-CH" sz="2800" dirty="0" smtClean="0"/>
              <a:t> des </a:t>
            </a:r>
            <a:r>
              <a:rPr lang="de-CH" sz="2800" dirty="0" err="1" smtClean="0"/>
              <a:t>bases</a:t>
            </a:r>
            <a:r>
              <a:rPr lang="de-CH" sz="2800" dirty="0" smtClean="0"/>
              <a:t> </a:t>
            </a:r>
            <a:r>
              <a:rPr lang="de-CH" sz="2800" dirty="0" err="1" smtClean="0"/>
              <a:t>militaires</a:t>
            </a:r>
            <a:r>
              <a:rPr lang="de-CH" sz="2800" dirty="0" smtClean="0"/>
              <a:t> / de </a:t>
            </a:r>
            <a:r>
              <a:rPr lang="de-CH" sz="2800" dirty="0" err="1" smtClean="0"/>
              <a:t>conflit</a:t>
            </a:r>
            <a:r>
              <a:rPr lang="de-CH" sz="2800" dirty="0" smtClean="0"/>
              <a:t> </a:t>
            </a:r>
            <a:r>
              <a:rPr lang="de-CH" sz="2800" dirty="0" err="1" smtClean="0"/>
              <a:t>armé</a:t>
            </a:r>
            <a:endParaRPr lang="fr-FR" dirty="0"/>
          </a:p>
        </p:txBody>
      </p:sp>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5188516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2914" y="325847"/>
            <a:ext cx="8899561" cy="6955750"/>
          </a:xfrm>
          <a:prstGeom prst="rect">
            <a:avLst/>
          </a:prstGeom>
          <a:noFill/>
        </p:spPr>
        <p:txBody>
          <a:bodyPr wrap="square" rtlCol="0">
            <a:spAutoFit/>
          </a:bodyPr>
          <a:lstStyle/>
          <a:p>
            <a:pPr marL="457200" indent="-457200">
              <a:buFont typeface="Wingdings" panose="05000000000000000000" pitchFamily="2" charset="2"/>
              <a:buChar char="Ø"/>
            </a:pPr>
            <a:r>
              <a:rPr lang="de-CH" sz="2800" b="1" dirty="0" smtClean="0"/>
              <a:t>Etat du </a:t>
            </a:r>
            <a:r>
              <a:rPr lang="de-CH" sz="2800" b="1" dirty="0" err="1" smtClean="0"/>
              <a:t>batiment</a:t>
            </a:r>
            <a:endParaRPr lang="de-CH" sz="2800" b="1" dirty="0" smtClean="0"/>
          </a:p>
          <a:p>
            <a:pPr marL="457200" indent="-457200">
              <a:buFont typeface="Wingdings" panose="05000000000000000000" pitchFamily="2" charset="2"/>
              <a:buChar char="Ø"/>
            </a:pPr>
            <a:endParaRPr lang="de-CH" sz="2800" b="1" dirty="0" smtClean="0"/>
          </a:p>
          <a:p>
            <a:r>
              <a:rPr lang="de-CH" sz="2800" dirty="0" err="1" smtClean="0"/>
              <a:t>Indicateurs</a:t>
            </a:r>
            <a:r>
              <a:rPr lang="de-CH" sz="2800" dirty="0" smtClean="0"/>
              <a:t> de bonnes </a:t>
            </a:r>
            <a:r>
              <a:rPr lang="de-CH" sz="2800" dirty="0" err="1" smtClean="0"/>
              <a:t>conditions</a:t>
            </a:r>
            <a:r>
              <a:rPr lang="de-CH" sz="2800" dirty="0" smtClean="0"/>
              <a:t> </a:t>
            </a:r>
            <a:r>
              <a:rPr lang="de-CH" sz="2800" dirty="0" err="1" smtClean="0"/>
              <a:t>d’entrep</a:t>
            </a:r>
            <a:r>
              <a:rPr lang="de-CH" sz="2800" dirty="0" err="1" smtClean="0">
                <a:latin typeface="Calibri" panose="020F0502020204030204" pitchFamily="34" charset="0"/>
                <a:cs typeface="Calibri" panose="020F0502020204030204" pitchFamily="34" charset="0"/>
              </a:rPr>
              <a:t>ô</a:t>
            </a:r>
            <a:r>
              <a:rPr lang="de-CH" sz="2800" dirty="0" err="1" smtClean="0"/>
              <a:t>t</a:t>
            </a:r>
            <a:r>
              <a:rPr lang="de-CH" sz="2800" dirty="0" smtClean="0"/>
              <a:t>:</a:t>
            </a:r>
          </a:p>
          <a:p>
            <a:pPr marL="285750" indent="-285750">
              <a:buFont typeface="Arial" panose="020B0604020202020204" pitchFamily="34" charset="0"/>
              <a:buChar char="•"/>
            </a:pPr>
            <a:r>
              <a:rPr lang="de-CH" sz="2800" dirty="0" smtClean="0"/>
              <a:t>Sol sec et </a:t>
            </a:r>
            <a:r>
              <a:rPr lang="de-CH" sz="2800" dirty="0" err="1" smtClean="0"/>
              <a:t>plat</a:t>
            </a:r>
            <a:endParaRPr lang="de-CH" sz="2800" dirty="0" smtClean="0"/>
          </a:p>
          <a:p>
            <a:pPr marL="285750" indent="-285750">
              <a:buFont typeface="Arial" panose="020B0604020202020204" pitchFamily="34" charset="0"/>
              <a:buChar char="•"/>
            </a:pPr>
            <a:r>
              <a:rPr lang="de-CH" sz="2800" dirty="0" err="1" smtClean="0"/>
              <a:t>Structurellement</a:t>
            </a:r>
            <a:r>
              <a:rPr lang="de-CH" sz="2800" dirty="0" smtClean="0"/>
              <a:t> solide</a:t>
            </a:r>
          </a:p>
          <a:p>
            <a:pPr marL="285750" indent="-285750">
              <a:buFont typeface="Arial" panose="020B0604020202020204" pitchFamily="34" charset="0"/>
              <a:buChar char="•"/>
            </a:pPr>
            <a:r>
              <a:rPr lang="de-CH" sz="2800" dirty="0" err="1" smtClean="0"/>
              <a:t>Etanche</a:t>
            </a:r>
            <a:r>
              <a:rPr lang="de-CH" sz="2800" dirty="0" smtClean="0"/>
              <a:t> aux </a:t>
            </a:r>
            <a:r>
              <a:rPr lang="de-CH" sz="2800" dirty="0" err="1" smtClean="0"/>
              <a:t>intempéries</a:t>
            </a:r>
            <a:endParaRPr lang="de-CH" sz="2800" dirty="0" smtClean="0"/>
          </a:p>
          <a:p>
            <a:pPr marL="285750" indent="-285750">
              <a:buFont typeface="Arial" panose="020B0604020202020204" pitchFamily="34" charset="0"/>
              <a:buChar char="•"/>
            </a:pPr>
            <a:r>
              <a:rPr lang="de-CH" sz="2800" dirty="0" smtClean="0"/>
              <a:t>Bonne </a:t>
            </a:r>
            <a:r>
              <a:rPr lang="de-CH" sz="2800" dirty="0" err="1" smtClean="0"/>
              <a:t>ventilation</a:t>
            </a:r>
            <a:r>
              <a:rPr lang="de-CH" sz="2800" dirty="0" smtClean="0"/>
              <a:t> et </a:t>
            </a:r>
            <a:r>
              <a:rPr lang="de-CH" sz="2800" dirty="0" err="1" smtClean="0"/>
              <a:t>bon</a:t>
            </a:r>
            <a:r>
              <a:rPr lang="de-CH" sz="2800" dirty="0" smtClean="0"/>
              <a:t> </a:t>
            </a:r>
            <a:r>
              <a:rPr lang="de-CH" sz="2800" dirty="0" err="1" smtClean="0"/>
              <a:t>drainage</a:t>
            </a:r>
            <a:endParaRPr lang="de-CH" sz="2800" dirty="0"/>
          </a:p>
          <a:p>
            <a:pPr marL="285750" indent="-285750">
              <a:buFont typeface="Arial" panose="020B0604020202020204" pitchFamily="34" charset="0"/>
              <a:buChar char="•"/>
            </a:pPr>
            <a:r>
              <a:rPr lang="de-CH" sz="2800" dirty="0" err="1" smtClean="0"/>
              <a:t>Toit</a:t>
            </a:r>
            <a:r>
              <a:rPr lang="de-CH" sz="2800" dirty="0" smtClean="0"/>
              <a:t>, portes et </a:t>
            </a:r>
            <a:r>
              <a:rPr lang="de-CH" sz="2800" dirty="0" err="1" smtClean="0"/>
              <a:t>fenêtres</a:t>
            </a:r>
            <a:r>
              <a:rPr lang="de-CH" sz="2800" dirty="0" smtClean="0"/>
              <a:t> </a:t>
            </a:r>
            <a:r>
              <a:rPr lang="de-CH" sz="2800" dirty="0" err="1" smtClean="0"/>
              <a:t>sécurisés</a:t>
            </a:r>
            <a:endParaRPr lang="de-CH" sz="2800" dirty="0"/>
          </a:p>
          <a:p>
            <a:endParaRPr lang="de-CH" sz="2800" dirty="0" smtClean="0"/>
          </a:p>
          <a:p>
            <a:r>
              <a:rPr lang="de-CH" sz="2800" dirty="0" err="1" smtClean="0"/>
              <a:t>Investiguer</a:t>
            </a:r>
            <a:r>
              <a:rPr lang="de-CH" sz="2800" dirty="0" smtClean="0"/>
              <a:t> et, le cas </a:t>
            </a:r>
            <a:r>
              <a:rPr lang="de-CH" sz="2800" dirty="0" err="1" smtClean="0"/>
              <a:t>échéant</a:t>
            </a:r>
            <a:r>
              <a:rPr lang="de-CH" sz="2800" dirty="0" smtClean="0"/>
              <a:t>, </a:t>
            </a:r>
            <a:r>
              <a:rPr lang="de-CH" sz="2800" dirty="0" err="1" smtClean="0"/>
              <a:t>gérer</a:t>
            </a:r>
            <a:r>
              <a:rPr lang="de-CH" sz="2800" dirty="0" smtClean="0"/>
              <a:t> la </a:t>
            </a:r>
            <a:r>
              <a:rPr lang="de-CH" sz="2800" dirty="0" err="1" smtClean="0"/>
              <a:t>présence</a:t>
            </a:r>
            <a:r>
              <a:rPr lang="de-CH" sz="2800" dirty="0" smtClean="0"/>
              <a:t>:</a:t>
            </a:r>
          </a:p>
          <a:p>
            <a:pPr marL="285750" indent="-285750">
              <a:buFont typeface="Arial" panose="020B0604020202020204" pitchFamily="34" charset="0"/>
              <a:buChar char="•"/>
            </a:pPr>
            <a:r>
              <a:rPr lang="de-CH" sz="2800" dirty="0" err="1" smtClean="0"/>
              <a:t>Rongeurs</a:t>
            </a:r>
            <a:endParaRPr lang="de-CH" sz="2800" dirty="0" smtClean="0"/>
          </a:p>
          <a:p>
            <a:pPr marL="285750" indent="-285750">
              <a:buFont typeface="Arial" panose="020B0604020202020204" pitchFamily="34" charset="0"/>
              <a:buChar char="•"/>
            </a:pPr>
            <a:r>
              <a:rPr lang="de-CH" sz="2800" dirty="0" err="1" smtClean="0"/>
              <a:t>Insectes</a:t>
            </a:r>
            <a:endParaRPr lang="de-CH" sz="2800" dirty="0" smtClean="0"/>
          </a:p>
          <a:p>
            <a:pPr marL="285750" indent="-285750">
              <a:buFont typeface="Arial" panose="020B0604020202020204" pitchFamily="34" charset="0"/>
              <a:buChar char="•"/>
            </a:pPr>
            <a:r>
              <a:rPr lang="de-CH" sz="2800" dirty="0" err="1" smtClean="0"/>
              <a:t>Animaux</a:t>
            </a:r>
            <a:endParaRPr lang="de-CH" sz="2800" dirty="0" smtClean="0"/>
          </a:p>
          <a:p>
            <a:pPr marL="285750" indent="-285750">
              <a:buFont typeface="Arial" panose="020B0604020202020204" pitchFamily="34" charset="0"/>
              <a:buChar char="•"/>
            </a:pPr>
            <a:r>
              <a:rPr lang="de-CH" sz="2800" dirty="0" err="1" smtClean="0"/>
              <a:t>Oiseaux</a:t>
            </a:r>
            <a:endParaRPr lang="de-CH" sz="2800" dirty="0" smtClean="0"/>
          </a:p>
          <a:p>
            <a:pPr marL="285750" indent="-285750">
              <a:buFont typeface="Arial" panose="020B0604020202020204" pitchFamily="34" charset="0"/>
              <a:buChar char="•"/>
            </a:pPr>
            <a:endParaRPr lang="de-CH" dirty="0"/>
          </a:p>
          <a:p>
            <a:pPr marL="285750" indent="-285750">
              <a:buFont typeface="Arial" panose="020B0604020202020204" pitchFamily="34" charset="0"/>
              <a:buChar char="•"/>
            </a:pPr>
            <a:endParaRPr lang="de-CH" dirty="0" smtClean="0"/>
          </a:p>
          <a:p>
            <a:endParaRPr lang="fr-FR" dirty="0"/>
          </a:p>
        </p:txBody>
      </p:sp>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r="57177"/>
          <a:stretch/>
        </p:blipFill>
        <p:spPr>
          <a:xfrm>
            <a:off x="8477859" y="1754570"/>
            <a:ext cx="2863241" cy="3211130"/>
          </a:xfrm>
          <a:prstGeom prst="rect">
            <a:avLst/>
          </a:prstGeom>
        </p:spPr>
      </p:pic>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8436413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3414" y="384279"/>
            <a:ext cx="8968686" cy="1846659"/>
          </a:xfrm>
          <a:prstGeom prst="rect">
            <a:avLst/>
          </a:prstGeom>
          <a:noFill/>
        </p:spPr>
        <p:txBody>
          <a:bodyPr wrap="square" rtlCol="0">
            <a:spAutoFit/>
          </a:bodyPr>
          <a:lstStyle/>
          <a:p>
            <a:pPr marL="457200" indent="-457200">
              <a:buFont typeface="Wingdings" panose="05000000000000000000" pitchFamily="2" charset="2"/>
              <a:buChar char="Ø"/>
            </a:pPr>
            <a:r>
              <a:rPr lang="de-CH" sz="3200" b="1" dirty="0" err="1" smtClean="0"/>
              <a:t>Proximité</a:t>
            </a:r>
            <a:r>
              <a:rPr lang="de-CH" sz="3200" b="1" dirty="0" smtClean="0"/>
              <a:t> du </a:t>
            </a:r>
            <a:r>
              <a:rPr lang="de-CH" sz="3200" b="1" dirty="0" err="1" smtClean="0"/>
              <a:t>personnel</a:t>
            </a:r>
            <a:endParaRPr lang="de-CH" sz="2000" b="1" dirty="0" smtClean="0"/>
          </a:p>
          <a:p>
            <a:r>
              <a:rPr lang="de-CH" sz="3200" dirty="0" err="1" smtClean="0"/>
              <a:t>Tenez</a:t>
            </a:r>
            <a:r>
              <a:rPr lang="de-CH" sz="3200" dirty="0" smtClean="0"/>
              <a:t> </a:t>
            </a:r>
            <a:r>
              <a:rPr lang="de-CH" sz="3200" dirty="0" err="1" smtClean="0"/>
              <a:t>compte</a:t>
            </a:r>
            <a:r>
              <a:rPr lang="de-CH" sz="3200" dirty="0" smtClean="0"/>
              <a:t> de la </a:t>
            </a:r>
            <a:r>
              <a:rPr lang="de-CH" sz="3200" dirty="0" err="1" smtClean="0"/>
              <a:t>proximité</a:t>
            </a:r>
            <a:r>
              <a:rPr lang="de-CH" sz="3200" dirty="0" smtClean="0"/>
              <a:t> de votre </a:t>
            </a:r>
            <a:r>
              <a:rPr lang="de-CH" sz="3200" dirty="0" err="1" smtClean="0"/>
              <a:t>personnel</a:t>
            </a:r>
            <a:r>
              <a:rPr lang="de-CH" sz="3200" dirty="0" smtClean="0"/>
              <a:t> par </a:t>
            </a:r>
            <a:r>
              <a:rPr lang="de-CH" sz="3200" dirty="0" err="1" smtClean="0"/>
              <a:t>rapport</a:t>
            </a:r>
            <a:r>
              <a:rPr lang="de-CH" sz="3200" dirty="0" smtClean="0"/>
              <a:t> à </a:t>
            </a:r>
            <a:r>
              <a:rPr lang="de-CH" sz="3200" dirty="0" err="1" smtClean="0"/>
              <a:t>l’installation</a:t>
            </a:r>
            <a:endParaRPr lang="de-CH" dirty="0" smtClean="0"/>
          </a:p>
          <a:p>
            <a:endParaRPr lang="fr-FR" dirty="0"/>
          </a:p>
        </p:txBody>
      </p:sp>
      <p:sp>
        <p:nvSpPr>
          <p:cNvPr id="8" name="TextBox 7"/>
          <p:cNvSpPr txBox="1"/>
          <p:nvPr/>
        </p:nvSpPr>
        <p:spPr>
          <a:xfrm>
            <a:off x="2753414" y="2537501"/>
            <a:ext cx="9235386" cy="2062103"/>
          </a:xfrm>
          <a:prstGeom prst="rect">
            <a:avLst/>
          </a:prstGeom>
          <a:noFill/>
        </p:spPr>
        <p:txBody>
          <a:bodyPr wrap="square" rtlCol="0">
            <a:spAutoFit/>
          </a:bodyPr>
          <a:lstStyle/>
          <a:p>
            <a:pPr marL="457200" indent="-457200">
              <a:buFont typeface="Wingdings" panose="05000000000000000000" pitchFamily="2" charset="2"/>
              <a:buChar char="Ø"/>
            </a:pPr>
            <a:r>
              <a:rPr lang="de-CH" sz="3200" b="1" dirty="0" err="1" smtClean="0"/>
              <a:t>Risque</a:t>
            </a:r>
            <a:r>
              <a:rPr lang="de-CH" sz="3200" b="1" dirty="0" smtClean="0"/>
              <a:t> de </a:t>
            </a:r>
            <a:r>
              <a:rPr lang="de-CH" sz="3200" b="1" dirty="0" err="1" smtClean="0"/>
              <a:t>dommages</a:t>
            </a:r>
            <a:endParaRPr lang="de-CH" b="1" dirty="0" smtClean="0"/>
          </a:p>
          <a:p>
            <a:r>
              <a:rPr lang="de-CH" sz="3200" dirty="0" smtClean="0"/>
              <a:t>Il est </a:t>
            </a:r>
            <a:r>
              <a:rPr lang="de-CH" sz="3200" dirty="0" err="1" smtClean="0"/>
              <a:t>important</a:t>
            </a:r>
            <a:r>
              <a:rPr lang="de-CH" sz="3200" dirty="0" smtClean="0"/>
              <a:t> de considérer les </a:t>
            </a:r>
            <a:r>
              <a:rPr lang="de-CH" sz="3200" dirty="0" err="1" smtClean="0"/>
              <a:t>menaces</a:t>
            </a:r>
            <a:r>
              <a:rPr lang="de-CH" sz="3200" dirty="0" smtClean="0"/>
              <a:t> et les risques </a:t>
            </a:r>
            <a:r>
              <a:rPr lang="de-CH" sz="3200" dirty="0" err="1" smtClean="0"/>
              <a:t>potentiels</a:t>
            </a:r>
            <a:r>
              <a:rPr lang="de-CH" sz="3200" dirty="0" smtClean="0"/>
              <a:t> dans votre </a:t>
            </a:r>
            <a:r>
              <a:rPr lang="de-CH" sz="3200" dirty="0" err="1" smtClean="0"/>
              <a:t>emplacement</a:t>
            </a:r>
            <a:r>
              <a:rPr lang="de-CH" sz="3200" dirty="0" smtClean="0"/>
              <a:t> qui </a:t>
            </a:r>
            <a:r>
              <a:rPr lang="de-CH" sz="3200" dirty="0" err="1" smtClean="0"/>
              <a:t>pourrait</a:t>
            </a:r>
            <a:r>
              <a:rPr lang="de-CH" sz="3200" dirty="0" smtClean="0"/>
              <a:t> </a:t>
            </a:r>
            <a:r>
              <a:rPr lang="de-CH" sz="3200" dirty="0" err="1" smtClean="0"/>
              <a:t>endommager</a:t>
            </a:r>
            <a:r>
              <a:rPr lang="de-CH" sz="3200" dirty="0" smtClean="0"/>
              <a:t> votre </a:t>
            </a:r>
            <a:r>
              <a:rPr lang="de-CH" sz="3200" dirty="0" err="1" smtClean="0"/>
              <a:t>installation</a:t>
            </a:r>
            <a:endParaRPr lang="fr-FR" dirty="0"/>
          </a:p>
        </p:txBody>
      </p:sp>
      <p:pic>
        <p:nvPicPr>
          <p:cNvPr id="9"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57461"/>
          <a:stretch/>
        </p:blipFill>
        <p:spPr>
          <a:xfrm>
            <a:off x="336202" y="1530857"/>
            <a:ext cx="2133517" cy="1991100"/>
          </a:xfrm>
        </p:spPr>
      </p:pic>
      <p:sp>
        <p:nvSpPr>
          <p:cNvPr id="10" name="TextBox 9"/>
          <p:cNvSpPr txBox="1"/>
          <p:nvPr/>
        </p:nvSpPr>
        <p:spPr>
          <a:xfrm>
            <a:off x="2753414" y="5076875"/>
            <a:ext cx="8486086" cy="1384995"/>
          </a:xfrm>
          <a:prstGeom prst="rect">
            <a:avLst/>
          </a:prstGeom>
          <a:noFill/>
        </p:spPr>
        <p:txBody>
          <a:bodyPr wrap="square" rtlCol="0">
            <a:spAutoFit/>
          </a:bodyPr>
          <a:lstStyle/>
          <a:p>
            <a:pPr marL="457200" indent="-457200">
              <a:buFont typeface="Wingdings" panose="05000000000000000000" pitchFamily="2" charset="2"/>
              <a:buChar char="Ø"/>
            </a:pPr>
            <a:r>
              <a:rPr lang="de-CH" sz="2800" b="1" dirty="0" smtClean="0"/>
              <a:t>Prix</a:t>
            </a:r>
          </a:p>
          <a:p>
            <a:r>
              <a:rPr lang="de-CH" sz="2800" dirty="0" smtClean="0"/>
              <a:t>Considérer le </a:t>
            </a:r>
            <a:r>
              <a:rPr lang="de-CH" sz="2800" dirty="0" err="1" smtClean="0"/>
              <a:t>coût</a:t>
            </a:r>
            <a:r>
              <a:rPr lang="de-CH" sz="2800" dirty="0" smtClean="0"/>
              <a:t> de </a:t>
            </a:r>
            <a:r>
              <a:rPr lang="de-CH" sz="2800" dirty="0" err="1" smtClean="0"/>
              <a:t>construction</a:t>
            </a:r>
            <a:r>
              <a:rPr lang="de-CH" sz="2800" dirty="0" smtClean="0"/>
              <a:t> ou de </a:t>
            </a:r>
            <a:r>
              <a:rPr lang="de-CH" sz="2800" dirty="0" err="1" smtClean="0"/>
              <a:t>location</a:t>
            </a:r>
            <a:r>
              <a:rPr lang="de-CH" sz="2800" dirty="0" smtClean="0"/>
              <a:t> d’une </a:t>
            </a:r>
            <a:r>
              <a:rPr lang="de-CH" sz="2800" dirty="0" err="1" smtClean="0"/>
              <a:t>installation</a:t>
            </a:r>
            <a:r>
              <a:rPr lang="de-CH" sz="2800" dirty="0" smtClean="0"/>
              <a:t> de </a:t>
            </a:r>
            <a:r>
              <a:rPr lang="de-CH" sz="2800" dirty="0" err="1" smtClean="0"/>
              <a:t>stockage</a:t>
            </a:r>
            <a:r>
              <a:rPr lang="de-CH" sz="2800" dirty="0" smtClean="0"/>
              <a:t> </a:t>
            </a:r>
            <a:r>
              <a:rPr lang="de-CH" sz="2800" dirty="0" err="1" smtClean="0"/>
              <a:t>locale</a:t>
            </a:r>
            <a:endParaRPr lang="fr-FR" dirty="0"/>
          </a:p>
        </p:txBody>
      </p:sp>
      <p:pic>
        <p:nvPicPr>
          <p:cNvPr id="11"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57246"/>
          <a:stretch/>
        </p:blipFill>
        <p:spPr>
          <a:xfrm>
            <a:off x="336202" y="4310203"/>
            <a:ext cx="2048434" cy="2014398"/>
          </a:xfrm>
          <a:prstGeom prst="rect">
            <a:avLst/>
          </a:prstGeom>
        </p:spPr>
      </p:pic>
      <p:sp>
        <p:nvSpPr>
          <p:cNvPr id="7" name="Rectangle 6"/>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88900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274"/>
          <a:stretch/>
        </p:blipFill>
        <p:spPr>
          <a:xfrm>
            <a:off x="8665691" y="2273448"/>
            <a:ext cx="2802409" cy="2863195"/>
          </a:xfrm>
        </p:spPr>
      </p:pic>
      <p:sp>
        <p:nvSpPr>
          <p:cNvPr id="5" name="Rectangle 4"/>
          <p:cNvSpPr/>
          <p:nvPr/>
        </p:nvSpPr>
        <p:spPr>
          <a:xfrm>
            <a:off x="708714" y="451157"/>
            <a:ext cx="10759386" cy="707886"/>
          </a:xfrm>
          <a:prstGeom prst="rect">
            <a:avLst/>
          </a:prstGeom>
          <a:solidFill>
            <a:schemeClr val="accent1">
              <a:lumMod val="40000"/>
              <a:lumOff val="60000"/>
            </a:schemeClr>
          </a:solidFill>
        </p:spPr>
        <p:txBody>
          <a:bodyPr wrap="square">
            <a:spAutoFit/>
          </a:bodyPr>
          <a:lstStyle/>
          <a:p>
            <a:pPr algn="ctr"/>
            <a:r>
              <a:rPr lang="de-CH" sz="4000" b="1" dirty="0" err="1" smtClean="0"/>
              <a:t>Considérations</a:t>
            </a:r>
            <a:r>
              <a:rPr lang="de-CH" sz="4000" b="1" dirty="0" smtClean="0"/>
              <a:t> </a:t>
            </a:r>
            <a:r>
              <a:rPr lang="de-CH" sz="4000" b="1" dirty="0" err="1" smtClean="0"/>
              <a:t>pour</a:t>
            </a:r>
            <a:r>
              <a:rPr lang="de-CH" sz="4000" b="1" dirty="0" smtClean="0"/>
              <a:t> le </a:t>
            </a:r>
            <a:r>
              <a:rPr lang="de-CH" sz="4000" b="1" dirty="0" err="1" smtClean="0"/>
              <a:t>stockage</a:t>
            </a:r>
            <a:endParaRPr lang="fr-FR" sz="4000" b="1" dirty="0"/>
          </a:p>
        </p:txBody>
      </p:sp>
      <p:sp>
        <p:nvSpPr>
          <p:cNvPr id="6" name="TextBox 5"/>
          <p:cNvSpPr txBox="1"/>
          <p:nvPr/>
        </p:nvSpPr>
        <p:spPr>
          <a:xfrm>
            <a:off x="708714" y="1350554"/>
            <a:ext cx="7956977" cy="5139869"/>
          </a:xfrm>
          <a:prstGeom prst="rect">
            <a:avLst/>
          </a:prstGeom>
          <a:noFill/>
        </p:spPr>
        <p:txBody>
          <a:bodyPr wrap="square" rtlCol="0">
            <a:spAutoFit/>
          </a:bodyPr>
          <a:lstStyle/>
          <a:p>
            <a:r>
              <a:rPr lang="de-CH" sz="2800" b="1" dirty="0" err="1" smtClean="0"/>
              <a:t>Stockez</a:t>
            </a:r>
            <a:r>
              <a:rPr lang="de-CH" sz="2800" b="1" dirty="0" smtClean="0"/>
              <a:t> les </a:t>
            </a:r>
            <a:r>
              <a:rPr lang="de-CH" sz="2800" b="1" dirty="0" err="1" smtClean="0"/>
              <a:t>articles</a:t>
            </a:r>
            <a:r>
              <a:rPr lang="de-CH" sz="2800" b="1" dirty="0" smtClean="0"/>
              <a:t> </a:t>
            </a:r>
            <a:r>
              <a:rPr lang="de-CH" sz="2800" b="1" dirty="0" err="1" smtClean="0"/>
              <a:t>pour</a:t>
            </a:r>
            <a:r>
              <a:rPr lang="de-CH" sz="2800" b="1" dirty="0" smtClean="0"/>
              <a:t> </a:t>
            </a:r>
            <a:r>
              <a:rPr lang="de-CH" sz="2800" b="1" dirty="0" err="1" smtClean="0"/>
              <a:t>qu’ils</a:t>
            </a:r>
            <a:r>
              <a:rPr lang="de-CH" sz="2800" b="1" dirty="0" smtClean="0"/>
              <a:t> </a:t>
            </a:r>
            <a:r>
              <a:rPr lang="de-CH" sz="2800" b="1" dirty="0" err="1" smtClean="0"/>
              <a:t>soient</a:t>
            </a:r>
            <a:r>
              <a:rPr lang="de-CH" sz="2800" b="1" dirty="0" smtClean="0"/>
              <a:t>:</a:t>
            </a:r>
          </a:p>
          <a:p>
            <a:pPr marL="285750" indent="-285750">
              <a:buFont typeface="Arial" panose="020B0604020202020204" pitchFamily="34" charset="0"/>
              <a:buChar char="•"/>
            </a:pPr>
            <a:r>
              <a:rPr lang="de-CH" sz="2800" dirty="0" smtClean="0"/>
              <a:t>Protegés </a:t>
            </a:r>
            <a:r>
              <a:rPr lang="de-CH" sz="2800" dirty="0" err="1" smtClean="0"/>
              <a:t>contre</a:t>
            </a:r>
            <a:r>
              <a:rPr lang="de-CH" sz="2800" dirty="0" smtClean="0"/>
              <a:t> </a:t>
            </a:r>
            <a:r>
              <a:rPr lang="de-CH" sz="2800" dirty="0" err="1" smtClean="0"/>
              <a:t>d’éventuels</a:t>
            </a:r>
            <a:r>
              <a:rPr lang="de-CH" sz="2800" dirty="0" smtClean="0"/>
              <a:t> </a:t>
            </a:r>
            <a:r>
              <a:rPr lang="de-CH" sz="2800" dirty="0" err="1" smtClean="0"/>
              <a:t>dommages</a:t>
            </a:r>
            <a:r>
              <a:rPr lang="de-CH" sz="2800" dirty="0" smtClean="0"/>
              <a:t> ou </a:t>
            </a:r>
            <a:r>
              <a:rPr lang="de-CH" sz="2800" dirty="0" err="1" smtClean="0"/>
              <a:t>dégradations</a:t>
            </a:r>
            <a:r>
              <a:rPr lang="fr-FR" sz="2800" dirty="0" smtClean="0"/>
              <a:t>.</a:t>
            </a:r>
          </a:p>
          <a:p>
            <a:pPr marL="285750" indent="-285750">
              <a:buFont typeface="Arial" panose="020B0604020202020204" pitchFamily="34" charset="0"/>
              <a:buChar char="•"/>
            </a:pPr>
            <a:r>
              <a:rPr lang="de-CH" sz="2800" dirty="0" err="1" smtClean="0"/>
              <a:t>Accessibles</a:t>
            </a:r>
            <a:r>
              <a:rPr lang="de-CH" sz="2800" dirty="0" smtClean="0"/>
              <a:t> pour </a:t>
            </a:r>
            <a:r>
              <a:rPr lang="de-CH" sz="2800" dirty="0" err="1" smtClean="0"/>
              <a:t>inspection</a:t>
            </a:r>
            <a:r>
              <a:rPr lang="de-CH" sz="2800" dirty="0" smtClean="0"/>
              <a:t> et </a:t>
            </a:r>
            <a:r>
              <a:rPr lang="de-CH" sz="2800" dirty="0" err="1" smtClean="0"/>
              <a:t>déplacement</a:t>
            </a:r>
            <a:r>
              <a:rPr lang="de-CH" sz="2800" dirty="0" smtClean="0"/>
              <a:t>.</a:t>
            </a:r>
          </a:p>
          <a:p>
            <a:pPr marL="285750" indent="-285750">
              <a:buFont typeface="Arial" panose="020B0604020202020204" pitchFamily="34" charset="0"/>
              <a:buChar char="•"/>
            </a:pPr>
            <a:endParaRPr lang="de-CH" sz="2800" dirty="0"/>
          </a:p>
          <a:p>
            <a:r>
              <a:rPr lang="de-CH" sz="2800" b="1" dirty="0" err="1" smtClean="0"/>
              <a:t>Posez</a:t>
            </a:r>
            <a:r>
              <a:rPr lang="de-CH" sz="2800" b="1" dirty="0" smtClean="0"/>
              <a:t> ces </a:t>
            </a:r>
            <a:r>
              <a:rPr lang="de-CH" sz="2800" b="1" dirty="0" err="1" smtClean="0"/>
              <a:t>questions</a:t>
            </a:r>
            <a:r>
              <a:rPr lang="de-CH" sz="2800" b="1" dirty="0" smtClean="0"/>
              <a:t> pour </a:t>
            </a:r>
            <a:r>
              <a:rPr lang="de-CH" sz="2800" b="1" dirty="0" err="1" smtClean="0"/>
              <a:t>déterminer</a:t>
            </a:r>
            <a:r>
              <a:rPr lang="de-CH" sz="2800" b="1" dirty="0" smtClean="0"/>
              <a:t> la </a:t>
            </a:r>
            <a:r>
              <a:rPr lang="de-CH" sz="2800" b="1" dirty="0" err="1" smtClean="0"/>
              <a:t>méthode</a:t>
            </a:r>
            <a:r>
              <a:rPr lang="de-CH" sz="2800" b="1" dirty="0" smtClean="0"/>
              <a:t> de </a:t>
            </a:r>
            <a:r>
              <a:rPr lang="de-CH" sz="2800" b="1" dirty="0" err="1" smtClean="0"/>
              <a:t>stockage</a:t>
            </a:r>
            <a:r>
              <a:rPr lang="de-CH" sz="2800" b="1" dirty="0" smtClean="0"/>
              <a:t> la plus </a:t>
            </a:r>
            <a:r>
              <a:rPr lang="de-CH" sz="2800" b="1" dirty="0" err="1" smtClean="0"/>
              <a:t>appropriée</a:t>
            </a:r>
            <a:r>
              <a:rPr lang="de-CH" sz="2800" b="1" dirty="0" smtClean="0"/>
              <a:t>:</a:t>
            </a:r>
          </a:p>
          <a:p>
            <a:pPr marL="285750" indent="-285750">
              <a:buFont typeface="Arial" panose="020B0604020202020204" pitchFamily="34" charset="0"/>
              <a:buChar char="•"/>
            </a:pPr>
            <a:r>
              <a:rPr lang="de-CH" sz="2800" dirty="0" smtClean="0"/>
              <a:t>Quels sont les </a:t>
            </a:r>
            <a:r>
              <a:rPr lang="de-CH" sz="2800" dirty="0" err="1" smtClean="0"/>
              <a:t>matériaux</a:t>
            </a:r>
            <a:r>
              <a:rPr lang="de-CH" sz="2800" dirty="0" smtClean="0"/>
              <a:t> disponibles?</a:t>
            </a:r>
          </a:p>
          <a:p>
            <a:pPr marL="285750" indent="-285750">
              <a:buFont typeface="Arial" panose="020B0604020202020204" pitchFamily="34" charset="0"/>
              <a:buChar char="•"/>
            </a:pPr>
            <a:r>
              <a:rPr lang="de-CH" sz="2800" dirty="0" err="1" smtClean="0"/>
              <a:t>Quel</a:t>
            </a:r>
            <a:r>
              <a:rPr lang="de-CH" sz="2800" dirty="0" smtClean="0"/>
              <a:t> </a:t>
            </a:r>
            <a:r>
              <a:rPr lang="de-CH" sz="2800" dirty="0" err="1" smtClean="0"/>
              <a:t>est</a:t>
            </a:r>
            <a:r>
              <a:rPr lang="de-CH" sz="2800" dirty="0" smtClean="0"/>
              <a:t> </a:t>
            </a:r>
            <a:r>
              <a:rPr lang="de-CH" sz="2800" dirty="0" err="1" smtClean="0"/>
              <a:t>l’espace</a:t>
            </a:r>
            <a:r>
              <a:rPr lang="de-CH" sz="2800" dirty="0" smtClean="0"/>
              <a:t> disponible?</a:t>
            </a:r>
          </a:p>
          <a:p>
            <a:pPr marL="285750" indent="-285750">
              <a:buFont typeface="Arial" panose="020B0604020202020204" pitchFamily="34" charset="0"/>
              <a:buChar char="•"/>
            </a:pPr>
            <a:r>
              <a:rPr lang="de-CH" sz="2800" dirty="0" smtClean="0"/>
              <a:t>Comment les articles sont-</a:t>
            </a:r>
            <a:r>
              <a:rPr lang="de-CH" sz="2800" dirty="0" err="1" smtClean="0"/>
              <a:t>ils</a:t>
            </a:r>
            <a:r>
              <a:rPr lang="de-CH" sz="2800" dirty="0" smtClean="0"/>
              <a:t> </a:t>
            </a:r>
            <a:r>
              <a:rPr lang="de-CH" sz="2800" dirty="0" err="1" smtClean="0"/>
              <a:t>emballés</a:t>
            </a:r>
            <a:r>
              <a:rPr lang="de-CH" sz="2800" dirty="0" smtClean="0"/>
              <a:t> et </a:t>
            </a:r>
            <a:r>
              <a:rPr lang="de-CH" sz="2800" dirty="0" err="1" smtClean="0"/>
              <a:t>livrés</a:t>
            </a:r>
            <a:r>
              <a:rPr lang="de-CH" sz="2800" dirty="0" smtClean="0"/>
              <a:t>?</a:t>
            </a:r>
          </a:p>
          <a:p>
            <a:pPr marL="285750" indent="-285750">
              <a:buFont typeface="Arial" panose="020B0604020202020204" pitchFamily="34" charset="0"/>
              <a:buChar char="•"/>
            </a:pPr>
            <a:r>
              <a:rPr lang="de-CH" sz="2800" dirty="0" err="1" smtClean="0"/>
              <a:t>Combien</a:t>
            </a:r>
            <a:r>
              <a:rPr lang="de-CH" sz="2800" dirty="0" smtClean="0"/>
              <a:t> de </a:t>
            </a:r>
            <a:r>
              <a:rPr lang="de-CH" sz="2800" dirty="0" err="1" smtClean="0"/>
              <a:t>temps</a:t>
            </a:r>
            <a:r>
              <a:rPr lang="de-CH" sz="2800" dirty="0" smtClean="0"/>
              <a:t> </a:t>
            </a:r>
            <a:r>
              <a:rPr lang="de-CH" sz="2800" dirty="0" err="1" smtClean="0"/>
              <a:t>seront-ils</a:t>
            </a:r>
            <a:r>
              <a:rPr lang="de-CH" sz="2800" dirty="0" smtClean="0"/>
              <a:t> </a:t>
            </a:r>
            <a:r>
              <a:rPr lang="de-CH" sz="2800" dirty="0" err="1" smtClean="0"/>
              <a:t>stockés</a:t>
            </a:r>
            <a:r>
              <a:rPr lang="de-CH" sz="2800" dirty="0" smtClean="0"/>
              <a:t>?</a:t>
            </a:r>
          </a:p>
          <a:p>
            <a:pPr marL="285750" indent="-285750">
              <a:buFont typeface="Arial" panose="020B0604020202020204" pitchFamily="34" charset="0"/>
              <a:buChar char="•"/>
            </a:pPr>
            <a:endParaRPr lang="de-CH" sz="2000" dirty="0" smtClean="0"/>
          </a:p>
        </p:txBody>
      </p:sp>
      <p:sp>
        <p:nvSpPr>
          <p:cNvPr id="7" name="Rectangle 6"/>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4416902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681" t="31490" r="69107" b="32042"/>
          <a:stretch/>
        </p:blipFill>
        <p:spPr>
          <a:xfrm>
            <a:off x="8838005" y="1883954"/>
            <a:ext cx="2759581" cy="2700866"/>
          </a:xfrm>
          <a:prstGeom prst="ellipse">
            <a:avLst/>
          </a:prstGeom>
        </p:spPr>
      </p:pic>
      <p:sp>
        <p:nvSpPr>
          <p:cNvPr id="3" name="TextBox 2"/>
          <p:cNvSpPr txBox="1"/>
          <p:nvPr/>
        </p:nvSpPr>
        <p:spPr>
          <a:xfrm>
            <a:off x="838200" y="1321205"/>
            <a:ext cx="10109200" cy="2800767"/>
          </a:xfrm>
          <a:prstGeom prst="rect">
            <a:avLst/>
          </a:prstGeom>
          <a:noFill/>
        </p:spPr>
        <p:txBody>
          <a:bodyPr wrap="square" rtlCol="0">
            <a:spAutoFit/>
          </a:bodyPr>
          <a:lstStyle/>
          <a:p>
            <a:pPr marL="457200" indent="-457200">
              <a:buFont typeface="Wingdings" panose="05000000000000000000" pitchFamily="2" charset="2"/>
              <a:buChar char="Ø"/>
            </a:pPr>
            <a:endParaRPr lang="de-CH" sz="2800" b="1" dirty="0" smtClean="0"/>
          </a:p>
          <a:p>
            <a:pPr marL="457200" indent="-457200">
              <a:buFont typeface="Wingdings" panose="05000000000000000000" pitchFamily="2" charset="2"/>
              <a:buChar char="Ø"/>
            </a:pPr>
            <a:r>
              <a:rPr lang="de-CH" sz="2800" b="1" dirty="0" smtClean="0"/>
              <a:t>Identifier les </a:t>
            </a:r>
            <a:r>
              <a:rPr lang="de-CH" sz="2800" b="1" dirty="0" err="1" smtClean="0"/>
              <a:t>fournitures</a:t>
            </a:r>
            <a:r>
              <a:rPr lang="de-CH" sz="2800" b="1" dirty="0" smtClean="0"/>
              <a:t> à </a:t>
            </a:r>
            <a:r>
              <a:rPr lang="de-CH" sz="2800" b="1" dirty="0" err="1" smtClean="0"/>
              <a:t>stocker</a:t>
            </a:r>
            <a:endParaRPr lang="de-CH" sz="2800" dirty="0" smtClean="0"/>
          </a:p>
          <a:p>
            <a:pPr marL="285750" indent="-285750">
              <a:buFont typeface="Arial" panose="020B0604020202020204" pitchFamily="34" charset="0"/>
              <a:buChar char="•"/>
            </a:pPr>
            <a:r>
              <a:rPr lang="de-CH" sz="2400" dirty="0" err="1" smtClean="0"/>
              <a:t>Equipement</a:t>
            </a:r>
            <a:r>
              <a:rPr lang="de-CH" sz="2400" dirty="0" smtClean="0"/>
              <a:t> </a:t>
            </a:r>
            <a:r>
              <a:rPr lang="de-CH" sz="2400" dirty="0" err="1" smtClean="0"/>
              <a:t>relatifs</a:t>
            </a:r>
            <a:r>
              <a:rPr lang="de-CH" sz="2400" dirty="0" smtClean="0"/>
              <a:t> à </a:t>
            </a:r>
            <a:r>
              <a:rPr lang="de-CH" sz="2400" dirty="0" err="1" smtClean="0"/>
              <a:t>l’eau</a:t>
            </a:r>
            <a:r>
              <a:rPr lang="de-CH" sz="2400" dirty="0" smtClean="0"/>
              <a:t>, </a:t>
            </a:r>
            <a:r>
              <a:rPr lang="de-CH" sz="2400" dirty="0" err="1" smtClean="0"/>
              <a:t>l’assainissement</a:t>
            </a:r>
            <a:r>
              <a:rPr lang="de-CH" sz="2400" dirty="0" smtClean="0"/>
              <a:t> et </a:t>
            </a:r>
            <a:r>
              <a:rPr lang="de-CH" sz="2400" dirty="0" err="1" smtClean="0"/>
              <a:t>l’hygiène</a:t>
            </a:r>
            <a:endParaRPr lang="de-CH" sz="2400" dirty="0" smtClean="0"/>
          </a:p>
          <a:p>
            <a:pPr marL="285750" indent="-285750">
              <a:buFont typeface="Arial" panose="020B0604020202020204" pitchFamily="34" charset="0"/>
              <a:buChar char="•"/>
            </a:pPr>
            <a:r>
              <a:rPr lang="de-CH" sz="2400" dirty="0" smtClean="0"/>
              <a:t>Articles non </a:t>
            </a:r>
            <a:r>
              <a:rPr lang="de-CH" sz="2400" dirty="0" err="1" smtClean="0"/>
              <a:t>alimentaires</a:t>
            </a:r>
            <a:r>
              <a:rPr lang="de-CH" sz="2400" dirty="0" smtClean="0"/>
              <a:t> ou </a:t>
            </a:r>
            <a:r>
              <a:rPr lang="de-CH" sz="2400" dirty="0" err="1" smtClean="0"/>
              <a:t>fournitures</a:t>
            </a:r>
            <a:r>
              <a:rPr lang="de-CH" sz="2400" dirty="0" smtClean="0"/>
              <a:t> </a:t>
            </a:r>
            <a:r>
              <a:rPr lang="de-CH" sz="2400" dirty="0" err="1" smtClean="0"/>
              <a:t>médicales</a:t>
            </a:r>
            <a:endParaRPr lang="de-CH" sz="2400" dirty="0" smtClean="0"/>
          </a:p>
          <a:p>
            <a:pPr marL="285750" indent="-285750">
              <a:buFont typeface="Arial" panose="020B0604020202020204" pitchFamily="34" charset="0"/>
              <a:buChar char="•"/>
            </a:pPr>
            <a:r>
              <a:rPr lang="de-CH" sz="2400" dirty="0" err="1" smtClean="0"/>
              <a:t>Matériaux</a:t>
            </a:r>
            <a:r>
              <a:rPr lang="de-CH" sz="2400" dirty="0" smtClean="0"/>
              <a:t> de </a:t>
            </a:r>
            <a:r>
              <a:rPr lang="de-CH" sz="2400" dirty="0" err="1" smtClean="0"/>
              <a:t>construction</a:t>
            </a:r>
            <a:endParaRPr lang="de-CH" sz="2400" dirty="0" smtClean="0"/>
          </a:p>
          <a:p>
            <a:pPr marL="285750" indent="-285750">
              <a:buFont typeface="Arial" panose="020B0604020202020204" pitchFamily="34" charset="0"/>
              <a:buChar char="•"/>
            </a:pPr>
            <a:r>
              <a:rPr lang="de-CH" sz="2400" dirty="0" err="1" smtClean="0"/>
              <a:t>Articles</a:t>
            </a:r>
            <a:r>
              <a:rPr lang="de-CH" sz="2400" dirty="0" smtClean="0"/>
              <a:t> </a:t>
            </a:r>
            <a:r>
              <a:rPr lang="de-CH" sz="2400" dirty="0" err="1" smtClean="0"/>
              <a:t>temporaires</a:t>
            </a:r>
            <a:r>
              <a:rPr lang="de-CH" sz="2400" dirty="0" smtClean="0"/>
              <a:t> (</a:t>
            </a:r>
            <a:r>
              <a:rPr lang="de-CH" sz="2400" dirty="0" err="1" smtClean="0"/>
              <a:t>meubles</a:t>
            </a:r>
            <a:r>
              <a:rPr lang="de-CH" sz="2400" dirty="0" smtClean="0"/>
              <a:t>, </a:t>
            </a:r>
            <a:r>
              <a:rPr lang="de-CH" sz="2400" dirty="0" err="1" smtClean="0"/>
              <a:t>documents</a:t>
            </a:r>
            <a:r>
              <a:rPr lang="de-CH" sz="2400" dirty="0" smtClean="0"/>
              <a:t>)</a:t>
            </a:r>
          </a:p>
          <a:p>
            <a:pPr marL="285750" indent="-285750">
              <a:buFont typeface="Arial" panose="020B0604020202020204" pitchFamily="34" charset="0"/>
              <a:buChar char="•"/>
            </a:pPr>
            <a:r>
              <a:rPr lang="de-CH" sz="2400" dirty="0" err="1" smtClean="0"/>
              <a:t>Autres</a:t>
            </a:r>
            <a:r>
              <a:rPr lang="de-CH" sz="2400" dirty="0" smtClean="0"/>
              <a:t> </a:t>
            </a:r>
            <a:r>
              <a:rPr lang="de-CH" sz="2400" dirty="0" err="1" smtClean="0"/>
              <a:t>articles</a:t>
            </a:r>
            <a:endParaRPr lang="fr-FR" sz="2000" dirty="0"/>
          </a:p>
        </p:txBody>
      </p:sp>
      <p:sp>
        <p:nvSpPr>
          <p:cNvPr id="5" name="Rectangle 4"/>
          <p:cNvSpPr/>
          <p:nvPr/>
        </p:nvSpPr>
        <p:spPr>
          <a:xfrm>
            <a:off x="838200" y="467247"/>
            <a:ext cx="10759386" cy="707886"/>
          </a:xfrm>
          <a:prstGeom prst="rect">
            <a:avLst/>
          </a:prstGeom>
          <a:solidFill>
            <a:schemeClr val="accent1">
              <a:lumMod val="40000"/>
              <a:lumOff val="60000"/>
            </a:schemeClr>
          </a:solidFill>
        </p:spPr>
        <p:txBody>
          <a:bodyPr wrap="square">
            <a:spAutoFit/>
          </a:bodyPr>
          <a:lstStyle/>
          <a:p>
            <a:pPr algn="ctr"/>
            <a:r>
              <a:rPr lang="de-CH" sz="4000" b="1" dirty="0" smtClean="0"/>
              <a:t>Taille de </a:t>
            </a:r>
            <a:r>
              <a:rPr lang="de-CH" sz="4000" b="1" dirty="0" err="1" smtClean="0"/>
              <a:t>l’entrepôt</a:t>
            </a:r>
            <a:endParaRPr lang="fr-FR" sz="4000" b="1" dirty="0"/>
          </a:p>
        </p:txBody>
      </p:sp>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9610263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137" t="27584" r="71340" b="31909"/>
          <a:stretch/>
        </p:blipFill>
        <p:spPr>
          <a:xfrm>
            <a:off x="8566348" y="3725335"/>
            <a:ext cx="2374504" cy="2328332"/>
          </a:xfrm>
          <a:prstGeom prst="rect">
            <a:avLst/>
          </a:prstGeom>
        </p:spPr>
      </p:pic>
      <p:sp>
        <p:nvSpPr>
          <p:cNvPr id="5" name="TextBox 4"/>
          <p:cNvSpPr txBox="1"/>
          <p:nvPr/>
        </p:nvSpPr>
        <p:spPr>
          <a:xfrm>
            <a:off x="792411" y="3024705"/>
            <a:ext cx="8749522" cy="3262432"/>
          </a:xfrm>
          <a:prstGeom prst="rect">
            <a:avLst/>
          </a:prstGeom>
          <a:noFill/>
        </p:spPr>
        <p:txBody>
          <a:bodyPr wrap="square" rtlCol="0">
            <a:spAutoFit/>
          </a:bodyPr>
          <a:lstStyle/>
          <a:p>
            <a:pPr marL="457200" indent="-457200">
              <a:buFont typeface="Wingdings" panose="05000000000000000000" pitchFamily="2" charset="2"/>
              <a:buChar char="Ø"/>
            </a:pPr>
            <a:r>
              <a:rPr lang="de-CH" sz="2800" b="1" dirty="0" err="1" smtClean="0"/>
              <a:t>Déterminer</a:t>
            </a:r>
            <a:r>
              <a:rPr lang="de-CH" sz="2800" b="1" dirty="0" smtClean="0"/>
              <a:t> </a:t>
            </a:r>
            <a:r>
              <a:rPr lang="de-CH" sz="2800" b="1" dirty="0" err="1" smtClean="0"/>
              <a:t>l’espace</a:t>
            </a:r>
            <a:r>
              <a:rPr lang="de-CH" sz="2800" b="1" dirty="0" smtClean="0"/>
              <a:t> et la </a:t>
            </a:r>
            <a:r>
              <a:rPr lang="de-CH" sz="2800" b="1" dirty="0" err="1" smtClean="0"/>
              <a:t>protection</a:t>
            </a:r>
            <a:r>
              <a:rPr lang="de-CH" sz="2800" b="1" dirty="0" smtClean="0"/>
              <a:t> </a:t>
            </a:r>
            <a:r>
              <a:rPr lang="de-CH" sz="2800" b="1" dirty="0" err="1" smtClean="0"/>
              <a:t>nécessaire</a:t>
            </a:r>
            <a:r>
              <a:rPr lang="de-CH" sz="2800" b="1" dirty="0" smtClean="0"/>
              <a:t> pour les articles </a:t>
            </a:r>
            <a:r>
              <a:rPr lang="de-CH" sz="2800" b="1" dirty="0" err="1" smtClean="0"/>
              <a:t>spcéciaux</a:t>
            </a:r>
            <a:endParaRPr lang="de-CH" sz="2800" b="1" dirty="0" smtClean="0"/>
          </a:p>
          <a:p>
            <a:endParaRPr lang="de-CH" b="1" dirty="0"/>
          </a:p>
          <a:p>
            <a:pPr marL="285750" indent="-285750">
              <a:buFont typeface="Arial" panose="020B0604020202020204" pitchFamily="34" charset="0"/>
              <a:buChar char="•"/>
            </a:pPr>
            <a:r>
              <a:rPr lang="de-CH" sz="2400" dirty="0" err="1" smtClean="0"/>
              <a:t>Médicaments</a:t>
            </a:r>
            <a:endParaRPr lang="de-CH" sz="2400" dirty="0" smtClean="0"/>
          </a:p>
          <a:p>
            <a:pPr marL="285750" indent="-285750">
              <a:buFont typeface="Arial" panose="020B0604020202020204" pitchFamily="34" charset="0"/>
              <a:buChar char="•"/>
            </a:pPr>
            <a:r>
              <a:rPr lang="de-CH" sz="2400" dirty="0" err="1" smtClean="0"/>
              <a:t>Produits</a:t>
            </a:r>
            <a:r>
              <a:rPr lang="de-CH" sz="2400" dirty="0" smtClean="0"/>
              <a:t> </a:t>
            </a:r>
            <a:r>
              <a:rPr lang="de-CH" sz="2400" dirty="0" err="1" smtClean="0"/>
              <a:t>alimentaires</a:t>
            </a:r>
            <a:endParaRPr lang="de-CH" sz="2400" dirty="0" smtClean="0"/>
          </a:p>
          <a:p>
            <a:pPr marL="285750" indent="-285750">
              <a:buFont typeface="Arial" panose="020B0604020202020204" pitchFamily="34" charset="0"/>
              <a:buChar char="•"/>
            </a:pPr>
            <a:r>
              <a:rPr lang="de-CH" sz="2400" dirty="0" smtClean="0"/>
              <a:t>Articles inflammables </a:t>
            </a:r>
            <a:r>
              <a:rPr lang="de-CH" sz="2400" dirty="0" err="1" smtClean="0"/>
              <a:t>tels</a:t>
            </a:r>
            <a:r>
              <a:rPr lang="de-CH" sz="2400" dirty="0" smtClean="0"/>
              <a:t> </a:t>
            </a:r>
            <a:r>
              <a:rPr lang="de-CH" sz="2400" dirty="0" err="1" smtClean="0"/>
              <a:t>que</a:t>
            </a:r>
            <a:r>
              <a:rPr lang="de-CH" sz="2400" dirty="0" smtClean="0"/>
              <a:t> </a:t>
            </a:r>
            <a:r>
              <a:rPr lang="de-CH" sz="2400" dirty="0" err="1" smtClean="0"/>
              <a:t>l’huile</a:t>
            </a:r>
            <a:r>
              <a:rPr lang="de-CH" sz="2400" dirty="0" smtClean="0"/>
              <a:t> de </a:t>
            </a:r>
            <a:r>
              <a:rPr lang="de-CH" sz="2400" dirty="0" err="1" smtClean="0"/>
              <a:t>moteur</a:t>
            </a:r>
            <a:endParaRPr lang="de-CH" sz="2400" dirty="0"/>
          </a:p>
          <a:p>
            <a:pPr marL="285750" indent="-285750">
              <a:buFont typeface="Arial" panose="020B0604020202020204" pitchFamily="34" charset="0"/>
              <a:buChar char="•"/>
            </a:pPr>
            <a:r>
              <a:rPr lang="de-CH" sz="2400" dirty="0" err="1" smtClean="0"/>
              <a:t>Carburant</a:t>
            </a:r>
            <a:r>
              <a:rPr lang="de-CH" sz="2400" dirty="0" smtClean="0"/>
              <a:t> (celui-ci </a:t>
            </a:r>
            <a:r>
              <a:rPr lang="de-CH" sz="2400" dirty="0" err="1" smtClean="0"/>
              <a:t>doit</a:t>
            </a:r>
            <a:r>
              <a:rPr lang="de-CH" sz="2400" dirty="0" smtClean="0"/>
              <a:t> </a:t>
            </a:r>
            <a:r>
              <a:rPr lang="de-CH" sz="2400" dirty="0"/>
              <a:t>ê</a:t>
            </a:r>
            <a:r>
              <a:rPr lang="de-CH" sz="2400" dirty="0" smtClean="0"/>
              <a:t>tre </a:t>
            </a:r>
            <a:r>
              <a:rPr lang="de-CH" sz="2400" dirty="0" err="1" smtClean="0"/>
              <a:t>stocké</a:t>
            </a:r>
            <a:r>
              <a:rPr lang="de-CH" sz="2400" dirty="0" smtClean="0"/>
              <a:t> </a:t>
            </a:r>
            <a:r>
              <a:rPr lang="de-CH" sz="2400" dirty="0" err="1" smtClean="0"/>
              <a:t>séparément</a:t>
            </a:r>
            <a:r>
              <a:rPr lang="de-CH" sz="2400" dirty="0" smtClean="0"/>
              <a:t>)</a:t>
            </a:r>
          </a:p>
          <a:p>
            <a:endParaRPr lang="de-CH" dirty="0"/>
          </a:p>
          <a:p>
            <a:endParaRPr lang="fr-FR" dirty="0"/>
          </a:p>
        </p:txBody>
      </p:sp>
      <p:sp>
        <p:nvSpPr>
          <p:cNvPr id="6" name="TextBox 5"/>
          <p:cNvSpPr txBox="1"/>
          <p:nvPr/>
        </p:nvSpPr>
        <p:spPr>
          <a:xfrm>
            <a:off x="733144" y="832579"/>
            <a:ext cx="9996041" cy="2462213"/>
          </a:xfrm>
          <a:prstGeom prst="rect">
            <a:avLst/>
          </a:prstGeom>
          <a:noFill/>
        </p:spPr>
        <p:txBody>
          <a:bodyPr wrap="square" rtlCol="0">
            <a:spAutoFit/>
          </a:bodyPr>
          <a:lstStyle/>
          <a:p>
            <a:pPr marL="457200" indent="-457200">
              <a:buFont typeface="Wingdings" panose="05000000000000000000" pitchFamily="2" charset="2"/>
              <a:buChar char="Ø"/>
            </a:pPr>
            <a:r>
              <a:rPr lang="de-CH" sz="2800" b="1" dirty="0" err="1" smtClean="0"/>
              <a:t>Analyser</a:t>
            </a:r>
            <a:r>
              <a:rPr lang="de-CH" sz="2800" b="1" dirty="0" smtClean="0"/>
              <a:t> </a:t>
            </a:r>
            <a:r>
              <a:rPr lang="de-CH" sz="2800" b="1" dirty="0" err="1" smtClean="0"/>
              <a:t>comment</a:t>
            </a:r>
            <a:r>
              <a:rPr lang="de-CH" sz="2800" b="1" dirty="0" smtClean="0"/>
              <a:t> les articles seront </a:t>
            </a:r>
            <a:r>
              <a:rPr lang="de-CH" sz="2800" b="1" dirty="0" err="1" smtClean="0"/>
              <a:t>déplacés</a:t>
            </a:r>
            <a:r>
              <a:rPr lang="de-CH" sz="2800" b="1" dirty="0" smtClean="0"/>
              <a:t> </a:t>
            </a:r>
            <a:r>
              <a:rPr lang="de-CH" sz="2800" b="1" dirty="0"/>
              <a:t>dans </a:t>
            </a:r>
            <a:r>
              <a:rPr lang="de-CH" sz="2800" b="1" dirty="0" err="1" smtClean="0"/>
              <a:t>l’entrep</a:t>
            </a:r>
            <a:r>
              <a:rPr lang="de-CH" sz="2800" b="1" dirty="0" err="1" smtClean="0">
                <a:latin typeface="Calibri" panose="020F0502020204030204" pitchFamily="34" charset="0"/>
                <a:cs typeface="Calibri" panose="020F0502020204030204" pitchFamily="34" charset="0"/>
              </a:rPr>
              <a:t>ô</a:t>
            </a:r>
            <a:r>
              <a:rPr lang="de-CH" sz="2800" b="1" dirty="0" err="1" smtClean="0"/>
              <a:t>t</a:t>
            </a:r>
            <a:endParaRPr lang="de-CH" sz="2800" b="1" dirty="0"/>
          </a:p>
          <a:p>
            <a:pPr marL="285750" indent="-285750">
              <a:buFont typeface="Arial" panose="020B0604020202020204" pitchFamily="34" charset="0"/>
              <a:buChar char="•"/>
            </a:pPr>
            <a:r>
              <a:rPr lang="de-CH" sz="2400" dirty="0" smtClean="0"/>
              <a:t>Allez-</a:t>
            </a:r>
            <a:r>
              <a:rPr lang="de-CH" sz="2400" dirty="0" err="1" smtClean="0"/>
              <a:t>vous</a:t>
            </a:r>
            <a:r>
              <a:rPr lang="de-CH" sz="2400" dirty="0" smtClean="0"/>
              <a:t> </a:t>
            </a:r>
            <a:r>
              <a:rPr lang="de-CH" sz="2400" dirty="0" err="1" smtClean="0"/>
              <a:t>compter</a:t>
            </a:r>
            <a:r>
              <a:rPr lang="de-CH" sz="2400" dirty="0" smtClean="0"/>
              <a:t> </a:t>
            </a:r>
            <a:r>
              <a:rPr lang="de-CH" sz="2400" dirty="0" err="1" smtClean="0"/>
              <a:t>sur</a:t>
            </a:r>
            <a:r>
              <a:rPr lang="de-CH" sz="2400" dirty="0" smtClean="0"/>
              <a:t> du </a:t>
            </a:r>
            <a:r>
              <a:rPr lang="de-CH" sz="2400" dirty="0" err="1" smtClean="0"/>
              <a:t>travail</a:t>
            </a:r>
            <a:r>
              <a:rPr lang="de-CH" sz="2400" dirty="0" smtClean="0"/>
              <a:t> </a:t>
            </a:r>
            <a:r>
              <a:rPr lang="de-CH" sz="2400" dirty="0" err="1" smtClean="0"/>
              <a:t>manuel</a:t>
            </a:r>
            <a:r>
              <a:rPr lang="de-CH" sz="2400" dirty="0" smtClean="0"/>
              <a:t>?</a:t>
            </a:r>
          </a:p>
          <a:p>
            <a:pPr marL="285750" indent="-285750">
              <a:buFont typeface="Arial" panose="020B0604020202020204" pitchFamily="34" charset="0"/>
              <a:buChar char="•"/>
            </a:pPr>
            <a:r>
              <a:rPr lang="de-CH" sz="2400" dirty="0" err="1" smtClean="0"/>
              <a:t>Utiliserez-vous</a:t>
            </a:r>
            <a:r>
              <a:rPr lang="de-CH" sz="2400" dirty="0" smtClean="0"/>
              <a:t> des moyens </a:t>
            </a:r>
            <a:r>
              <a:rPr lang="de-CH" sz="2400" dirty="0" err="1" smtClean="0"/>
              <a:t>mécanisés</a:t>
            </a:r>
            <a:r>
              <a:rPr lang="de-CH" sz="2400" dirty="0" smtClean="0"/>
              <a:t> </a:t>
            </a:r>
            <a:r>
              <a:rPr lang="de-CH" sz="2400" dirty="0" err="1" smtClean="0"/>
              <a:t>tels</a:t>
            </a:r>
            <a:r>
              <a:rPr lang="de-CH" sz="2400" dirty="0" smtClean="0"/>
              <a:t> </a:t>
            </a:r>
            <a:r>
              <a:rPr lang="de-CH" sz="2400" dirty="0" err="1" smtClean="0"/>
              <a:t>que</a:t>
            </a:r>
            <a:r>
              <a:rPr lang="de-CH" sz="2400" dirty="0" smtClean="0"/>
              <a:t> des </a:t>
            </a:r>
            <a:r>
              <a:rPr lang="de-CH" sz="2400" dirty="0" err="1" smtClean="0"/>
              <a:t>chariots</a:t>
            </a:r>
            <a:r>
              <a:rPr lang="de-CH" sz="2400" dirty="0" smtClean="0"/>
              <a:t>. Des </a:t>
            </a:r>
            <a:r>
              <a:rPr lang="de-CH" sz="2400" dirty="0" err="1" smtClean="0"/>
              <a:t>ascenseurs</a:t>
            </a:r>
            <a:r>
              <a:rPr lang="de-CH" sz="2400" dirty="0" smtClean="0"/>
              <a:t> ou des </a:t>
            </a:r>
            <a:r>
              <a:rPr lang="de-CH" sz="2400" dirty="0" err="1" smtClean="0"/>
              <a:t>chariots</a:t>
            </a:r>
            <a:r>
              <a:rPr lang="de-CH" sz="2400" dirty="0" smtClean="0"/>
              <a:t> </a:t>
            </a:r>
            <a:r>
              <a:rPr lang="de-CH" sz="2400" dirty="0" err="1" smtClean="0"/>
              <a:t>élévateurs</a:t>
            </a:r>
            <a:r>
              <a:rPr lang="de-CH" sz="2400" dirty="0" smtClean="0"/>
              <a:t>?</a:t>
            </a:r>
            <a:endParaRPr lang="de-CH" sz="2400" dirty="0"/>
          </a:p>
          <a:p>
            <a:endParaRPr lang="de-CH" dirty="0" smtClean="0"/>
          </a:p>
          <a:p>
            <a:endParaRPr lang="de-CH" dirty="0"/>
          </a:p>
          <a:p>
            <a:endParaRPr lang="fr-FR" dirty="0"/>
          </a:p>
        </p:txBody>
      </p:sp>
      <p:sp>
        <p:nvSpPr>
          <p:cNvPr id="7" name="Rectangle 6"/>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6696086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308"/>
          <a:stretch/>
        </p:blipFill>
        <p:spPr>
          <a:xfrm>
            <a:off x="8691792" y="2391833"/>
            <a:ext cx="2905794" cy="2949045"/>
          </a:xfrm>
        </p:spPr>
      </p:pic>
      <p:sp>
        <p:nvSpPr>
          <p:cNvPr id="5" name="TextBox 4"/>
          <p:cNvSpPr txBox="1"/>
          <p:nvPr/>
        </p:nvSpPr>
        <p:spPr>
          <a:xfrm>
            <a:off x="943186" y="1835031"/>
            <a:ext cx="7531947" cy="4062651"/>
          </a:xfrm>
          <a:prstGeom prst="rect">
            <a:avLst/>
          </a:prstGeom>
          <a:noFill/>
        </p:spPr>
        <p:txBody>
          <a:bodyPr wrap="square" rtlCol="0">
            <a:spAutoFit/>
          </a:bodyPr>
          <a:lstStyle/>
          <a:p>
            <a:r>
              <a:rPr lang="de-CH" sz="2400" dirty="0" err="1" smtClean="0"/>
              <a:t>Stockez</a:t>
            </a:r>
            <a:r>
              <a:rPr lang="de-CH" sz="2400" dirty="0" smtClean="0"/>
              <a:t> les </a:t>
            </a:r>
            <a:r>
              <a:rPr lang="de-CH" sz="2400" dirty="0" err="1" smtClean="0"/>
              <a:t>articles</a:t>
            </a:r>
            <a:r>
              <a:rPr lang="de-CH" sz="2400" dirty="0" smtClean="0"/>
              <a:t> </a:t>
            </a:r>
            <a:r>
              <a:rPr lang="de-CH" sz="2400" dirty="0" err="1" smtClean="0"/>
              <a:t>pour</a:t>
            </a:r>
            <a:r>
              <a:rPr lang="de-CH" sz="2400" dirty="0" smtClean="0"/>
              <a:t> </a:t>
            </a:r>
            <a:r>
              <a:rPr lang="de-CH" sz="2400" dirty="0" err="1" smtClean="0"/>
              <a:t>qu’ils</a:t>
            </a:r>
            <a:r>
              <a:rPr lang="de-CH" sz="2400" dirty="0" smtClean="0"/>
              <a:t> </a:t>
            </a:r>
            <a:r>
              <a:rPr lang="de-CH" sz="2400" dirty="0" err="1" smtClean="0"/>
              <a:t>soient</a:t>
            </a:r>
            <a:r>
              <a:rPr lang="de-CH" sz="2400" dirty="0" smtClean="0"/>
              <a:t>:</a:t>
            </a:r>
          </a:p>
          <a:p>
            <a:pPr marL="285750" indent="-285750">
              <a:buFont typeface="Arial" panose="020B0604020202020204" pitchFamily="34" charset="0"/>
              <a:buChar char="•"/>
            </a:pPr>
            <a:r>
              <a:rPr lang="de-CH" sz="2400" dirty="0" smtClean="0"/>
              <a:t>Protegés </a:t>
            </a:r>
            <a:r>
              <a:rPr lang="de-CH" sz="2400" dirty="0" err="1" smtClean="0"/>
              <a:t>contre</a:t>
            </a:r>
            <a:r>
              <a:rPr lang="de-CH" sz="2400" dirty="0" smtClean="0"/>
              <a:t> </a:t>
            </a:r>
            <a:r>
              <a:rPr lang="de-CH" sz="2400" dirty="0" err="1" smtClean="0"/>
              <a:t>d’éventuels</a:t>
            </a:r>
            <a:r>
              <a:rPr lang="de-CH" sz="2400" dirty="0" smtClean="0"/>
              <a:t> </a:t>
            </a:r>
            <a:r>
              <a:rPr lang="de-CH" sz="2400" dirty="0" err="1" smtClean="0"/>
              <a:t>dommages</a:t>
            </a:r>
            <a:r>
              <a:rPr lang="de-CH" sz="2400" dirty="0" smtClean="0"/>
              <a:t> ou </a:t>
            </a:r>
            <a:r>
              <a:rPr lang="de-CH" sz="2400" dirty="0" err="1" smtClean="0"/>
              <a:t>dégradations</a:t>
            </a:r>
            <a:r>
              <a:rPr lang="fr-FR" sz="2400" dirty="0" smtClean="0"/>
              <a:t>.</a:t>
            </a:r>
          </a:p>
          <a:p>
            <a:pPr marL="285750" indent="-285750">
              <a:buFont typeface="Arial" panose="020B0604020202020204" pitchFamily="34" charset="0"/>
              <a:buChar char="•"/>
            </a:pPr>
            <a:r>
              <a:rPr lang="de-CH" sz="2400" dirty="0" err="1" smtClean="0"/>
              <a:t>Accessibles</a:t>
            </a:r>
            <a:r>
              <a:rPr lang="de-CH" sz="2400" dirty="0" smtClean="0"/>
              <a:t> pour </a:t>
            </a:r>
            <a:r>
              <a:rPr lang="de-CH" sz="2400" dirty="0" err="1" smtClean="0"/>
              <a:t>inspection</a:t>
            </a:r>
            <a:r>
              <a:rPr lang="de-CH" sz="2400" dirty="0" smtClean="0"/>
              <a:t> et </a:t>
            </a:r>
            <a:r>
              <a:rPr lang="de-CH" sz="2400" dirty="0" err="1" smtClean="0"/>
              <a:t>déplacement</a:t>
            </a:r>
            <a:r>
              <a:rPr lang="de-CH" sz="2400" dirty="0" smtClean="0"/>
              <a:t>.</a:t>
            </a:r>
          </a:p>
          <a:p>
            <a:pPr marL="285750" indent="-285750">
              <a:buFont typeface="Arial" panose="020B0604020202020204" pitchFamily="34" charset="0"/>
              <a:buChar char="•"/>
            </a:pPr>
            <a:endParaRPr lang="de-CH" sz="2400" dirty="0"/>
          </a:p>
          <a:p>
            <a:r>
              <a:rPr lang="de-CH" sz="2400" dirty="0" err="1" smtClean="0"/>
              <a:t>Posez</a:t>
            </a:r>
            <a:r>
              <a:rPr lang="de-CH" sz="2400" dirty="0" smtClean="0"/>
              <a:t> ces </a:t>
            </a:r>
            <a:r>
              <a:rPr lang="de-CH" sz="2400" dirty="0" err="1" smtClean="0"/>
              <a:t>questions</a:t>
            </a:r>
            <a:r>
              <a:rPr lang="de-CH" sz="2400" dirty="0" smtClean="0"/>
              <a:t> pour </a:t>
            </a:r>
            <a:r>
              <a:rPr lang="de-CH" sz="2400" dirty="0" err="1" smtClean="0"/>
              <a:t>déterminer</a:t>
            </a:r>
            <a:r>
              <a:rPr lang="de-CH" sz="2400" dirty="0" smtClean="0"/>
              <a:t> la </a:t>
            </a:r>
            <a:r>
              <a:rPr lang="de-CH" sz="2400" dirty="0" err="1" smtClean="0"/>
              <a:t>méthode</a:t>
            </a:r>
            <a:r>
              <a:rPr lang="de-CH" sz="2400" dirty="0" smtClean="0"/>
              <a:t> de </a:t>
            </a:r>
            <a:r>
              <a:rPr lang="de-CH" sz="2400" dirty="0" err="1" smtClean="0"/>
              <a:t>stockage</a:t>
            </a:r>
            <a:r>
              <a:rPr lang="de-CH" sz="2400" dirty="0" smtClean="0"/>
              <a:t> la plus </a:t>
            </a:r>
            <a:r>
              <a:rPr lang="de-CH" sz="2400" dirty="0" err="1" smtClean="0"/>
              <a:t>appropriée</a:t>
            </a:r>
            <a:r>
              <a:rPr lang="de-CH" sz="2400" dirty="0" smtClean="0"/>
              <a:t>:</a:t>
            </a:r>
          </a:p>
          <a:p>
            <a:pPr marL="285750" indent="-285750">
              <a:buFont typeface="Arial" panose="020B0604020202020204" pitchFamily="34" charset="0"/>
              <a:buChar char="•"/>
            </a:pPr>
            <a:r>
              <a:rPr lang="de-CH" sz="2400" dirty="0" smtClean="0"/>
              <a:t>Quels sont les </a:t>
            </a:r>
            <a:r>
              <a:rPr lang="de-CH" sz="2400" dirty="0" err="1" smtClean="0"/>
              <a:t>méteriaux</a:t>
            </a:r>
            <a:r>
              <a:rPr lang="de-CH" sz="2400" dirty="0" smtClean="0"/>
              <a:t> disponibles?</a:t>
            </a:r>
          </a:p>
          <a:p>
            <a:pPr marL="285750" indent="-285750">
              <a:buFont typeface="Arial" panose="020B0604020202020204" pitchFamily="34" charset="0"/>
              <a:buChar char="•"/>
            </a:pPr>
            <a:r>
              <a:rPr lang="de-CH" sz="2400" dirty="0" err="1" smtClean="0"/>
              <a:t>Quel</a:t>
            </a:r>
            <a:r>
              <a:rPr lang="de-CH" sz="2400" dirty="0" smtClean="0"/>
              <a:t> </a:t>
            </a:r>
            <a:r>
              <a:rPr lang="de-CH" sz="2400" dirty="0" err="1" smtClean="0"/>
              <a:t>est</a:t>
            </a:r>
            <a:r>
              <a:rPr lang="de-CH" sz="2400" dirty="0" smtClean="0"/>
              <a:t> </a:t>
            </a:r>
            <a:r>
              <a:rPr lang="de-CH" sz="2400" dirty="0" err="1" smtClean="0"/>
              <a:t>l’espace</a:t>
            </a:r>
            <a:r>
              <a:rPr lang="de-CH" sz="2400" dirty="0" smtClean="0"/>
              <a:t> disponible?</a:t>
            </a:r>
          </a:p>
          <a:p>
            <a:pPr marL="285750" indent="-285750">
              <a:buFont typeface="Arial" panose="020B0604020202020204" pitchFamily="34" charset="0"/>
              <a:buChar char="•"/>
            </a:pPr>
            <a:r>
              <a:rPr lang="de-CH" sz="2400" dirty="0" smtClean="0"/>
              <a:t>Comment les articles sont-</a:t>
            </a:r>
            <a:r>
              <a:rPr lang="de-CH" sz="2400" dirty="0" err="1" smtClean="0"/>
              <a:t>ils</a:t>
            </a:r>
            <a:r>
              <a:rPr lang="de-CH" sz="2400" dirty="0" smtClean="0"/>
              <a:t> </a:t>
            </a:r>
            <a:r>
              <a:rPr lang="de-CH" sz="2400" dirty="0" err="1" smtClean="0"/>
              <a:t>emballés</a:t>
            </a:r>
            <a:r>
              <a:rPr lang="de-CH" sz="2400" dirty="0" smtClean="0"/>
              <a:t> et </a:t>
            </a:r>
            <a:r>
              <a:rPr lang="de-CH" sz="2400" dirty="0" err="1" smtClean="0"/>
              <a:t>livrés</a:t>
            </a:r>
            <a:r>
              <a:rPr lang="de-CH" sz="2400" dirty="0" smtClean="0"/>
              <a:t>?</a:t>
            </a:r>
          </a:p>
          <a:p>
            <a:pPr marL="285750" indent="-285750">
              <a:buFont typeface="Arial" panose="020B0604020202020204" pitchFamily="34" charset="0"/>
              <a:buChar char="•"/>
            </a:pPr>
            <a:r>
              <a:rPr lang="de-CH" sz="2400" dirty="0" err="1" smtClean="0"/>
              <a:t>Combien</a:t>
            </a:r>
            <a:r>
              <a:rPr lang="de-CH" sz="2400" dirty="0" smtClean="0"/>
              <a:t> de </a:t>
            </a:r>
            <a:r>
              <a:rPr lang="de-CH" sz="2400" dirty="0" err="1" smtClean="0"/>
              <a:t>temps</a:t>
            </a:r>
            <a:r>
              <a:rPr lang="de-CH" sz="2400" dirty="0" smtClean="0"/>
              <a:t> </a:t>
            </a:r>
            <a:r>
              <a:rPr lang="de-CH" sz="2400" dirty="0" err="1" smtClean="0"/>
              <a:t>seront-ils</a:t>
            </a:r>
            <a:r>
              <a:rPr lang="de-CH" sz="2400" dirty="0" smtClean="0"/>
              <a:t> </a:t>
            </a:r>
            <a:r>
              <a:rPr lang="de-CH" sz="2400" dirty="0" err="1" smtClean="0"/>
              <a:t>stockés</a:t>
            </a:r>
            <a:r>
              <a:rPr lang="de-CH" sz="2400" dirty="0" smtClean="0"/>
              <a:t>?</a:t>
            </a:r>
          </a:p>
          <a:p>
            <a:pPr marL="285750" indent="-285750">
              <a:buFont typeface="Arial" panose="020B0604020202020204" pitchFamily="34" charset="0"/>
              <a:buChar char="•"/>
            </a:pPr>
            <a:endParaRPr lang="de-CH" dirty="0" smtClean="0"/>
          </a:p>
        </p:txBody>
      </p:sp>
      <p:sp>
        <p:nvSpPr>
          <p:cNvPr id="6" name="Rectangle 5"/>
          <p:cNvSpPr/>
          <p:nvPr/>
        </p:nvSpPr>
        <p:spPr>
          <a:xfrm>
            <a:off x="838200" y="619647"/>
            <a:ext cx="10759386" cy="707886"/>
          </a:xfrm>
          <a:prstGeom prst="rect">
            <a:avLst/>
          </a:prstGeom>
          <a:solidFill>
            <a:schemeClr val="accent1">
              <a:lumMod val="40000"/>
              <a:lumOff val="60000"/>
            </a:schemeClr>
          </a:solidFill>
        </p:spPr>
        <p:txBody>
          <a:bodyPr wrap="square">
            <a:spAutoFit/>
          </a:bodyPr>
          <a:lstStyle/>
          <a:p>
            <a:pPr algn="ctr"/>
            <a:r>
              <a:rPr lang="de-CH" sz="4000" b="1" dirty="0" err="1" smtClean="0"/>
              <a:t>Considérations</a:t>
            </a:r>
            <a:r>
              <a:rPr lang="de-CH" sz="4000" b="1" dirty="0" smtClean="0"/>
              <a:t> </a:t>
            </a:r>
            <a:r>
              <a:rPr lang="de-CH" sz="4000" b="1" dirty="0" err="1" smtClean="0"/>
              <a:t>pour</a:t>
            </a:r>
            <a:r>
              <a:rPr lang="de-CH" sz="4000" b="1" dirty="0" smtClean="0"/>
              <a:t> le </a:t>
            </a:r>
            <a:r>
              <a:rPr lang="de-CH" sz="4000" b="1" dirty="0" err="1" smtClean="0"/>
              <a:t>stockage</a:t>
            </a:r>
            <a:endParaRPr lang="fr-FR" sz="4000" b="1" dirty="0"/>
          </a:p>
        </p:txBody>
      </p:sp>
      <p:sp>
        <p:nvSpPr>
          <p:cNvPr id="7" name="Rectangle 6"/>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33360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0399" y="2163336"/>
            <a:ext cx="11009746" cy="1906859"/>
          </a:xfrm>
          <a:solidFill>
            <a:schemeClr val="accent1">
              <a:lumMod val="20000"/>
              <a:lumOff val="80000"/>
            </a:schemeClr>
          </a:solidFill>
        </p:spPr>
        <p:txBody>
          <a:bodyPr>
            <a:noAutofit/>
          </a:bodyPr>
          <a:lstStyle/>
          <a:p>
            <a:pPr marL="514350" indent="-514350">
              <a:buAutoNum type="arabicParenR"/>
            </a:pPr>
            <a:r>
              <a:rPr lang="de-CH" sz="6000" u="sng" dirty="0" err="1" smtClean="0"/>
              <a:t>Transparence</a:t>
            </a:r>
            <a:r>
              <a:rPr lang="de-CH" sz="6000" u="sng" dirty="0" smtClean="0"/>
              <a:t>, </a:t>
            </a:r>
            <a:r>
              <a:rPr lang="de-CH" sz="6000" u="sng" dirty="0" err="1" smtClean="0"/>
              <a:t>redevabilité</a:t>
            </a:r>
            <a:r>
              <a:rPr lang="de-CH" sz="6000" u="sng" dirty="0" smtClean="0"/>
              <a:t>, </a:t>
            </a:r>
            <a:r>
              <a:rPr lang="de-CH" sz="6000" u="sng" dirty="0" err="1" smtClean="0"/>
              <a:t>responsabilité</a:t>
            </a:r>
            <a:endParaRPr lang="en-US" sz="6000" u="sng" dirty="0"/>
          </a:p>
        </p:txBody>
      </p:sp>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5" name="Picture 4" descr="Bund_RGB_p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08" y="130201"/>
            <a:ext cx="1981200" cy="485775"/>
          </a:xfrm>
          <a:prstGeom prst="rect">
            <a:avLst/>
          </a:prstGeom>
          <a:noFill/>
          <a:ln w="9525">
            <a:noFill/>
            <a:miter lim="800000"/>
            <a:headEnd/>
            <a:tailEnd/>
          </a:ln>
        </p:spPr>
      </p:pic>
    </p:spTree>
    <p:extLst>
      <p:ext uri="{BB962C8B-B14F-4D97-AF65-F5344CB8AC3E}">
        <p14:creationId xmlns:p14="http://schemas.microsoft.com/office/powerpoint/2010/main" val="10015036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7467" y="895927"/>
            <a:ext cx="10541000" cy="5989782"/>
          </a:xfrm>
        </p:spPr>
      </p:pic>
      <p:sp>
        <p:nvSpPr>
          <p:cNvPr id="5" name="Rectangle 4"/>
          <p:cNvSpPr/>
          <p:nvPr/>
        </p:nvSpPr>
        <p:spPr>
          <a:xfrm>
            <a:off x="548267" y="188041"/>
            <a:ext cx="5848719" cy="707886"/>
          </a:xfrm>
          <a:prstGeom prst="rect">
            <a:avLst/>
          </a:prstGeom>
          <a:solidFill>
            <a:schemeClr val="bg1"/>
          </a:solidFill>
        </p:spPr>
        <p:txBody>
          <a:bodyPr wrap="square">
            <a:spAutoFit/>
          </a:bodyPr>
          <a:lstStyle/>
          <a:p>
            <a:r>
              <a:rPr lang="de-CH" sz="4000" b="1" i="1" dirty="0" err="1" smtClean="0"/>
              <a:t>Autres</a:t>
            </a:r>
            <a:r>
              <a:rPr lang="de-CH" sz="4000" b="1" i="1" dirty="0" smtClean="0"/>
              <a:t> </a:t>
            </a:r>
            <a:r>
              <a:rPr lang="de-CH" sz="4000" b="1" i="1" dirty="0" err="1" smtClean="0"/>
              <a:t>points</a:t>
            </a:r>
            <a:r>
              <a:rPr lang="de-CH" sz="4000" b="1" i="1" dirty="0" smtClean="0"/>
              <a:t>…</a:t>
            </a:r>
            <a:endParaRPr lang="fr-FR" sz="4000" b="1" i="1" dirty="0"/>
          </a:p>
        </p:txBody>
      </p:sp>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5437102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67705" y="2383755"/>
            <a:ext cx="10515600" cy="1325563"/>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b="1" dirty="0"/>
              <a:t>2) </a:t>
            </a:r>
            <a:r>
              <a:rPr lang="de-CH" b="1" dirty="0" smtClean="0"/>
              <a:t>Aménagement </a:t>
            </a:r>
            <a:r>
              <a:rPr lang="de-CH" b="1" dirty="0" err="1"/>
              <a:t>d’un</a:t>
            </a:r>
            <a:r>
              <a:rPr lang="de-CH" b="1" dirty="0"/>
              <a:t> </a:t>
            </a:r>
            <a:r>
              <a:rPr lang="de-CH" b="1" dirty="0" smtClean="0"/>
              <a:t>entrep</a:t>
            </a:r>
            <a:r>
              <a:rPr lang="de-CH" dirty="0" smtClean="0">
                <a:latin typeface="Calibri" panose="020F0502020204030204" pitchFamily="34" charset="0"/>
                <a:cs typeface="Calibri" panose="020F0502020204030204" pitchFamily="34" charset="0"/>
              </a:rPr>
              <a:t>ô</a:t>
            </a:r>
            <a:r>
              <a:rPr lang="de-CH" b="1" dirty="0" smtClean="0"/>
              <a:t>t</a:t>
            </a:r>
            <a:endParaRPr lang="fr-FR" b="1" dirty="0"/>
          </a:p>
        </p:txBody>
      </p:sp>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634660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18" y="1570939"/>
            <a:ext cx="10515600" cy="498049"/>
          </a:xfrm>
          <a:solidFill>
            <a:schemeClr val="accent1">
              <a:lumMod val="20000"/>
              <a:lumOff val="80000"/>
            </a:schemeClr>
          </a:solidFill>
        </p:spPr>
        <p:txBody>
          <a:bodyPr>
            <a:normAutofit/>
          </a:bodyPr>
          <a:lstStyle/>
          <a:p>
            <a:r>
              <a:rPr lang="de-CH" sz="1800" b="1" dirty="0" err="1">
                <a:solidFill>
                  <a:srgbClr val="FF0000"/>
                </a:solidFill>
              </a:rPr>
              <a:t>Amusons-nous</a:t>
            </a:r>
            <a:r>
              <a:rPr lang="de-CH" sz="1800" b="1" dirty="0">
                <a:solidFill>
                  <a:srgbClr val="FF0000"/>
                </a:solidFill>
              </a:rPr>
              <a:t>!</a:t>
            </a:r>
            <a:endParaRPr lang="fr-FR" sz="1800" b="1" dirty="0"/>
          </a:p>
        </p:txBody>
      </p:sp>
      <p:sp>
        <p:nvSpPr>
          <p:cNvPr id="3" name="Content Placeholder 2"/>
          <p:cNvSpPr>
            <a:spLocks noGrp="1"/>
          </p:cNvSpPr>
          <p:nvPr>
            <p:ph idx="1"/>
          </p:nvPr>
        </p:nvSpPr>
        <p:spPr>
          <a:xfrm>
            <a:off x="594332" y="2216131"/>
            <a:ext cx="10515600" cy="302654"/>
          </a:xfrm>
          <a:ln>
            <a:noFill/>
          </a:ln>
        </p:spPr>
        <p:txBody>
          <a:bodyPr>
            <a:normAutofit/>
          </a:bodyPr>
          <a:lstStyle/>
          <a:p>
            <a:pPr marL="0" indent="0">
              <a:buNone/>
            </a:pPr>
            <a:r>
              <a:rPr lang="de-CH" sz="1400" i="1" dirty="0" err="1" smtClean="0"/>
              <a:t>Vous</a:t>
            </a:r>
            <a:r>
              <a:rPr lang="de-CH" sz="1400" i="1" dirty="0" smtClean="0"/>
              <a:t> </a:t>
            </a:r>
            <a:r>
              <a:rPr lang="de-CH" sz="1400" i="1" dirty="0" err="1" smtClean="0"/>
              <a:t>avez</a:t>
            </a:r>
            <a:r>
              <a:rPr lang="de-CH" sz="1400" i="1" dirty="0" smtClean="0"/>
              <a:t> 5 </a:t>
            </a:r>
            <a:r>
              <a:rPr lang="de-CH" sz="1400" i="1" dirty="0" err="1" smtClean="0"/>
              <a:t>secondes</a:t>
            </a:r>
            <a:r>
              <a:rPr lang="de-CH" sz="1400" i="1" dirty="0" smtClean="0"/>
              <a:t> pour </a:t>
            </a:r>
            <a:r>
              <a:rPr lang="de-CH" sz="1400" i="1" dirty="0" err="1" smtClean="0"/>
              <a:t>retouver</a:t>
            </a:r>
            <a:r>
              <a:rPr lang="de-CH" sz="1400" i="1" dirty="0" smtClean="0"/>
              <a:t> le </a:t>
            </a:r>
            <a:r>
              <a:rPr lang="de-CH" sz="1400" i="1" dirty="0" err="1" smtClean="0"/>
              <a:t>mot</a:t>
            </a:r>
            <a:r>
              <a:rPr lang="de-CH" sz="1400" i="1" dirty="0" smtClean="0"/>
              <a:t> </a:t>
            </a:r>
            <a:r>
              <a:rPr lang="de-CH" sz="1400" b="1" i="1" dirty="0" smtClean="0"/>
              <a:t>CHAISE</a:t>
            </a:r>
            <a:r>
              <a:rPr lang="de-CH" sz="1400" i="1" dirty="0" smtClean="0"/>
              <a:t> </a:t>
            </a:r>
            <a:r>
              <a:rPr lang="de-CH" sz="1400" i="1" dirty="0" err="1" smtClean="0"/>
              <a:t>parmi</a:t>
            </a:r>
            <a:r>
              <a:rPr lang="de-CH" sz="1400" i="1" dirty="0" smtClean="0"/>
              <a:t> les </a:t>
            </a:r>
            <a:r>
              <a:rPr lang="de-CH" sz="1400" i="1" dirty="0" err="1" smtClean="0"/>
              <a:t>mots</a:t>
            </a:r>
            <a:r>
              <a:rPr lang="de-CH" sz="1400" i="1" dirty="0" smtClean="0"/>
              <a:t> </a:t>
            </a:r>
            <a:r>
              <a:rPr lang="de-CH" sz="1400" i="1" dirty="0" err="1" smtClean="0"/>
              <a:t>suivants</a:t>
            </a:r>
            <a:endParaRPr lang="de-CH" sz="1800" dirty="0" smtClean="0"/>
          </a:p>
          <a:p>
            <a:pPr marL="0" indent="0">
              <a:buNone/>
            </a:pPr>
            <a:endParaRPr lang="fr-FR" sz="1800" dirty="0"/>
          </a:p>
        </p:txBody>
      </p:sp>
      <p:sp>
        <p:nvSpPr>
          <p:cNvPr id="5" name="TextBox 4"/>
          <p:cNvSpPr txBox="1"/>
          <p:nvPr/>
        </p:nvSpPr>
        <p:spPr>
          <a:xfrm>
            <a:off x="2293809" y="3041214"/>
            <a:ext cx="1034257" cy="369332"/>
          </a:xfrm>
          <a:prstGeom prst="rect">
            <a:avLst/>
          </a:prstGeom>
          <a:solidFill>
            <a:schemeClr val="accent1">
              <a:lumMod val="40000"/>
              <a:lumOff val="60000"/>
            </a:schemeClr>
          </a:solidFill>
        </p:spPr>
        <p:txBody>
          <a:bodyPr wrap="none" rtlCol="0">
            <a:spAutoFit/>
          </a:bodyPr>
          <a:lstStyle/>
          <a:p>
            <a:pPr algn="ctr"/>
            <a:r>
              <a:rPr lang="de-CH" b="1" dirty="0" err="1" smtClean="0"/>
              <a:t>Animaux</a:t>
            </a:r>
            <a:endParaRPr lang="de-CH" b="1" dirty="0" smtClean="0"/>
          </a:p>
        </p:txBody>
      </p:sp>
      <p:sp>
        <p:nvSpPr>
          <p:cNvPr id="6" name="TextBox 5"/>
          <p:cNvSpPr txBox="1"/>
          <p:nvPr/>
        </p:nvSpPr>
        <p:spPr>
          <a:xfrm>
            <a:off x="4154057" y="3464730"/>
            <a:ext cx="1058303" cy="2862322"/>
          </a:xfrm>
          <a:prstGeom prst="rect">
            <a:avLst/>
          </a:prstGeom>
          <a:noFill/>
        </p:spPr>
        <p:txBody>
          <a:bodyPr wrap="none" rtlCol="0">
            <a:spAutoFit/>
          </a:bodyPr>
          <a:lstStyle/>
          <a:p>
            <a:r>
              <a:rPr lang="fr-FR" dirty="0" smtClean="0"/>
              <a:t>Armoire</a:t>
            </a:r>
          </a:p>
          <a:p>
            <a:r>
              <a:rPr lang="fr-FR" dirty="0" smtClean="0"/>
              <a:t>Buffet</a:t>
            </a:r>
          </a:p>
          <a:p>
            <a:r>
              <a:rPr lang="fr-FR" dirty="0" smtClean="0"/>
              <a:t>Bureau</a:t>
            </a:r>
            <a:endParaRPr lang="fr-FR" dirty="0"/>
          </a:p>
          <a:p>
            <a:r>
              <a:rPr lang="fr-FR" dirty="0" smtClean="0"/>
              <a:t>Canapé</a:t>
            </a:r>
            <a:endParaRPr lang="fr-FR" dirty="0"/>
          </a:p>
          <a:p>
            <a:r>
              <a:rPr lang="fr-FR" dirty="0" smtClean="0"/>
              <a:t>Chaise</a:t>
            </a:r>
            <a:endParaRPr lang="fr-FR" dirty="0"/>
          </a:p>
          <a:p>
            <a:r>
              <a:rPr lang="fr-FR" dirty="0" smtClean="0"/>
              <a:t>Coiffeuse</a:t>
            </a:r>
            <a:endParaRPr lang="fr-FR" dirty="0"/>
          </a:p>
          <a:p>
            <a:r>
              <a:rPr lang="fr-FR" dirty="0" smtClean="0"/>
              <a:t>Etagère</a:t>
            </a:r>
            <a:endParaRPr lang="fr-FR" dirty="0"/>
          </a:p>
          <a:p>
            <a:r>
              <a:rPr lang="fr-FR" dirty="0" smtClean="0"/>
              <a:t>Lit</a:t>
            </a:r>
            <a:endParaRPr lang="fr-FR" dirty="0"/>
          </a:p>
          <a:p>
            <a:r>
              <a:rPr lang="fr-FR" dirty="0" smtClean="0"/>
              <a:t>Placard</a:t>
            </a:r>
            <a:endParaRPr lang="fr-FR" dirty="0"/>
          </a:p>
          <a:p>
            <a:r>
              <a:rPr lang="fr-FR" dirty="0" smtClean="0"/>
              <a:t>Table</a:t>
            </a:r>
            <a:endParaRPr lang="fr-FR" dirty="0"/>
          </a:p>
        </p:txBody>
      </p:sp>
      <p:sp>
        <p:nvSpPr>
          <p:cNvPr id="7" name="TextBox 6"/>
          <p:cNvSpPr txBox="1"/>
          <p:nvPr/>
        </p:nvSpPr>
        <p:spPr>
          <a:xfrm>
            <a:off x="6188516" y="3464731"/>
            <a:ext cx="1236236" cy="2862322"/>
          </a:xfrm>
          <a:prstGeom prst="rect">
            <a:avLst/>
          </a:prstGeom>
          <a:noFill/>
        </p:spPr>
        <p:txBody>
          <a:bodyPr wrap="none" rtlCol="0">
            <a:spAutoFit/>
          </a:bodyPr>
          <a:lstStyle/>
          <a:p>
            <a:r>
              <a:rPr lang="fr-FR" dirty="0" smtClean="0"/>
              <a:t>Allemagne </a:t>
            </a:r>
            <a:endParaRPr lang="fr-FR" dirty="0"/>
          </a:p>
          <a:p>
            <a:r>
              <a:rPr lang="fr-FR" dirty="0" smtClean="0"/>
              <a:t>Argentine</a:t>
            </a:r>
            <a:endParaRPr lang="fr-FR" dirty="0"/>
          </a:p>
          <a:p>
            <a:r>
              <a:rPr lang="fr-FR" dirty="0" smtClean="0"/>
              <a:t>Autriche</a:t>
            </a:r>
            <a:endParaRPr lang="fr-FR" dirty="0"/>
          </a:p>
          <a:p>
            <a:r>
              <a:rPr lang="fr-FR" dirty="0" smtClean="0"/>
              <a:t>Belgique</a:t>
            </a:r>
            <a:endParaRPr lang="fr-FR" dirty="0"/>
          </a:p>
          <a:p>
            <a:r>
              <a:rPr lang="fr-FR" dirty="0" smtClean="0"/>
              <a:t>Brésil</a:t>
            </a:r>
            <a:endParaRPr lang="fr-FR" dirty="0"/>
          </a:p>
          <a:p>
            <a:r>
              <a:rPr lang="fr-FR" dirty="0" smtClean="0"/>
              <a:t>Chili</a:t>
            </a:r>
            <a:endParaRPr lang="fr-FR" dirty="0"/>
          </a:p>
          <a:p>
            <a:r>
              <a:rPr lang="fr-FR" dirty="0" smtClean="0"/>
              <a:t>France</a:t>
            </a:r>
            <a:endParaRPr lang="fr-FR" dirty="0"/>
          </a:p>
          <a:p>
            <a:r>
              <a:rPr lang="fr-FR" dirty="0" smtClean="0"/>
              <a:t>Ghana</a:t>
            </a:r>
            <a:endParaRPr lang="fr-FR" dirty="0"/>
          </a:p>
          <a:p>
            <a:r>
              <a:rPr lang="fr-FR" dirty="0" smtClean="0"/>
              <a:t>Haïti</a:t>
            </a:r>
            <a:endParaRPr lang="fr-FR" dirty="0"/>
          </a:p>
          <a:p>
            <a:r>
              <a:rPr lang="fr-FR" dirty="0" smtClean="0"/>
              <a:t>Martinique</a:t>
            </a:r>
            <a:endParaRPr lang="fr-FR" dirty="0"/>
          </a:p>
        </p:txBody>
      </p:sp>
      <p:sp>
        <p:nvSpPr>
          <p:cNvPr id="8" name="TextBox 7"/>
          <p:cNvSpPr txBox="1"/>
          <p:nvPr/>
        </p:nvSpPr>
        <p:spPr>
          <a:xfrm>
            <a:off x="8237215" y="3447691"/>
            <a:ext cx="890821" cy="2862322"/>
          </a:xfrm>
          <a:prstGeom prst="rect">
            <a:avLst/>
          </a:prstGeom>
          <a:noFill/>
        </p:spPr>
        <p:txBody>
          <a:bodyPr wrap="none" rtlCol="0">
            <a:spAutoFit/>
          </a:bodyPr>
          <a:lstStyle/>
          <a:p>
            <a:r>
              <a:rPr lang="fr-FR" dirty="0" smtClean="0"/>
              <a:t>Bouche</a:t>
            </a:r>
            <a:endParaRPr lang="fr-FR" dirty="0"/>
          </a:p>
          <a:p>
            <a:r>
              <a:rPr lang="fr-FR" dirty="0" smtClean="0"/>
              <a:t>Coude</a:t>
            </a:r>
            <a:endParaRPr lang="fr-FR" dirty="0"/>
          </a:p>
          <a:p>
            <a:r>
              <a:rPr lang="fr-FR" dirty="0" smtClean="0"/>
              <a:t>Cuisse</a:t>
            </a:r>
            <a:endParaRPr lang="fr-FR" dirty="0"/>
          </a:p>
          <a:p>
            <a:r>
              <a:rPr lang="fr-FR" dirty="0" smtClean="0"/>
              <a:t>Doigt</a:t>
            </a:r>
            <a:endParaRPr lang="fr-FR" dirty="0"/>
          </a:p>
          <a:p>
            <a:r>
              <a:rPr lang="fr-FR" dirty="0" smtClean="0"/>
              <a:t>Genou</a:t>
            </a:r>
          </a:p>
          <a:p>
            <a:r>
              <a:rPr lang="fr-FR" dirty="0" smtClean="0"/>
              <a:t>Intestin</a:t>
            </a:r>
            <a:endParaRPr lang="fr-FR" dirty="0"/>
          </a:p>
          <a:p>
            <a:r>
              <a:rPr lang="fr-FR" dirty="0" smtClean="0"/>
              <a:t>Langue</a:t>
            </a:r>
            <a:endParaRPr lang="fr-FR" dirty="0"/>
          </a:p>
          <a:p>
            <a:r>
              <a:rPr lang="fr-FR" dirty="0" smtClean="0"/>
              <a:t>Nez</a:t>
            </a:r>
            <a:endParaRPr lang="fr-FR" dirty="0"/>
          </a:p>
          <a:p>
            <a:r>
              <a:rPr lang="fr-FR" dirty="0" smtClean="0"/>
              <a:t>Orteil</a:t>
            </a:r>
            <a:endParaRPr lang="fr-FR" dirty="0"/>
          </a:p>
          <a:p>
            <a:r>
              <a:rPr lang="fr-FR" dirty="0" smtClean="0"/>
              <a:t>Pied</a:t>
            </a:r>
            <a:endParaRPr lang="fr-FR" dirty="0"/>
          </a:p>
        </p:txBody>
      </p:sp>
      <p:sp>
        <p:nvSpPr>
          <p:cNvPr id="9" name="TextBox 8"/>
          <p:cNvSpPr txBox="1"/>
          <p:nvPr/>
        </p:nvSpPr>
        <p:spPr>
          <a:xfrm>
            <a:off x="10576403" y="3441680"/>
            <a:ext cx="1397306" cy="2862322"/>
          </a:xfrm>
          <a:prstGeom prst="rect">
            <a:avLst/>
          </a:prstGeom>
          <a:noFill/>
        </p:spPr>
        <p:txBody>
          <a:bodyPr wrap="none" rtlCol="0">
            <a:spAutoFit/>
          </a:bodyPr>
          <a:lstStyle/>
          <a:p>
            <a:r>
              <a:rPr lang="de-CH" dirty="0" smtClean="0"/>
              <a:t>Aristide</a:t>
            </a:r>
            <a:endParaRPr lang="de-CH" dirty="0"/>
          </a:p>
          <a:p>
            <a:r>
              <a:rPr lang="de-CH" dirty="0" smtClean="0"/>
              <a:t>Bonaparte</a:t>
            </a:r>
            <a:endParaRPr lang="de-CH" dirty="0"/>
          </a:p>
          <a:p>
            <a:r>
              <a:rPr lang="de-CH" dirty="0" smtClean="0"/>
              <a:t>Chirac</a:t>
            </a:r>
            <a:endParaRPr lang="de-CH" dirty="0"/>
          </a:p>
          <a:p>
            <a:r>
              <a:rPr lang="de-CH" dirty="0" err="1" smtClean="0"/>
              <a:t>Dézirab</a:t>
            </a:r>
            <a:endParaRPr lang="de-CH" dirty="0" smtClean="0"/>
          </a:p>
          <a:p>
            <a:r>
              <a:rPr lang="de-CH" dirty="0" smtClean="0"/>
              <a:t>Duvalier</a:t>
            </a:r>
            <a:endParaRPr lang="de-CH" dirty="0"/>
          </a:p>
          <a:p>
            <a:r>
              <a:rPr lang="de-CH" dirty="0" err="1" smtClean="0"/>
              <a:t>Laguichatte</a:t>
            </a:r>
            <a:endParaRPr lang="de-CH" dirty="0"/>
          </a:p>
          <a:p>
            <a:r>
              <a:rPr lang="de-CH" dirty="0" err="1" smtClean="0"/>
              <a:t>Martelly</a:t>
            </a:r>
            <a:r>
              <a:rPr lang="de-CH" dirty="0" smtClean="0"/>
              <a:t> </a:t>
            </a:r>
            <a:endParaRPr lang="de-CH" dirty="0"/>
          </a:p>
          <a:p>
            <a:r>
              <a:rPr lang="de-CH" dirty="0" smtClean="0"/>
              <a:t>Obama</a:t>
            </a:r>
            <a:endParaRPr lang="de-CH" dirty="0"/>
          </a:p>
          <a:p>
            <a:r>
              <a:rPr lang="de-CH" dirty="0" err="1" smtClean="0"/>
              <a:t>Pétion</a:t>
            </a:r>
            <a:endParaRPr lang="de-CH" dirty="0"/>
          </a:p>
          <a:p>
            <a:r>
              <a:rPr lang="de-CH" dirty="0" err="1" smtClean="0"/>
              <a:t>Tonton</a:t>
            </a:r>
            <a:r>
              <a:rPr lang="de-CH" dirty="0" smtClean="0"/>
              <a:t> </a:t>
            </a:r>
            <a:r>
              <a:rPr lang="de-CH" dirty="0" err="1" smtClean="0"/>
              <a:t>Bicha</a:t>
            </a:r>
            <a:endParaRPr lang="de-CH" dirty="0" smtClean="0"/>
          </a:p>
        </p:txBody>
      </p:sp>
      <p:sp>
        <p:nvSpPr>
          <p:cNvPr id="10" name="Title 1">
            <a:extLst>
              <a:ext uri="{FF2B5EF4-FFF2-40B4-BE49-F238E27FC236}">
                <a16:creationId xmlns:a16="http://schemas.microsoft.com/office/drawing/2014/main" id="{A607AB50-F558-4EC9-AE06-BD84FF90A12D}"/>
              </a:ext>
            </a:extLst>
          </p:cNvPr>
          <p:cNvSpPr txBox="1">
            <a:spLocks/>
          </p:cNvSpPr>
          <p:nvPr/>
        </p:nvSpPr>
        <p:spPr>
          <a:xfrm>
            <a:off x="423332" y="129537"/>
            <a:ext cx="11692467" cy="1419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1000"/>
              </a:spcAft>
            </a:pPr>
            <a:r>
              <a:rPr lang="fr-FR" sz="2400" b="1" u="sng" dirty="0" smtClean="0">
                <a:latin typeface="+mn-lt"/>
              </a:rPr>
              <a:t>STOCKAGE OU ENTREPOSAGE</a:t>
            </a:r>
            <a:r>
              <a:rPr lang="en-US" sz="2400" dirty="0" smtClean="0">
                <a:latin typeface="+mn-lt"/>
              </a:rPr>
              <a:t/>
            </a:r>
            <a:br>
              <a:rPr lang="en-US" sz="2400" dirty="0" smtClean="0">
                <a:latin typeface="+mn-lt"/>
              </a:rPr>
            </a:br>
            <a:r>
              <a:rPr lang="fr-FR" sz="2400" dirty="0" smtClean="0">
                <a:latin typeface="+mn-lt"/>
              </a:rPr>
              <a:t>Placement intelligent des stocks afin de pouvoir retrouver facilement un ou des produits pr</a:t>
            </a:r>
            <a:r>
              <a:rPr lang="fr-FR" sz="2400" dirty="0" smtClean="0">
                <a:latin typeface="Calibri" panose="020F0502020204030204" pitchFamily="34" charset="0"/>
              </a:rPr>
              <a:t>écis.</a:t>
            </a:r>
            <a:endParaRPr lang="en-US" sz="2400" dirty="0">
              <a:latin typeface="+mn-lt"/>
            </a:endParaRPr>
          </a:p>
        </p:txBody>
      </p:sp>
      <p:sp>
        <p:nvSpPr>
          <p:cNvPr id="13" name="TextBox 12"/>
          <p:cNvSpPr txBox="1"/>
          <p:nvPr/>
        </p:nvSpPr>
        <p:spPr>
          <a:xfrm>
            <a:off x="582961" y="3464731"/>
            <a:ext cx="962699" cy="2862322"/>
          </a:xfrm>
          <a:prstGeom prst="rect">
            <a:avLst/>
          </a:prstGeom>
          <a:noFill/>
        </p:spPr>
        <p:txBody>
          <a:bodyPr wrap="none" rtlCol="0">
            <a:spAutoFit/>
          </a:bodyPr>
          <a:lstStyle/>
          <a:p>
            <a:r>
              <a:rPr lang="de-CH" dirty="0" err="1" smtClean="0"/>
              <a:t>Abricot</a:t>
            </a:r>
            <a:endParaRPr lang="de-CH" dirty="0"/>
          </a:p>
          <a:p>
            <a:r>
              <a:rPr lang="de-CH" dirty="0" err="1" smtClean="0"/>
              <a:t>Avocat</a:t>
            </a:r>
            <a:endParaRPr lang="de-CH" dirty="0"/>
          </a:p>
          <a:p>
            <a:r>
              <a:rPr lang="de-CH" dirty="0" err="1" smtClean="0"/>
              <a:t>Avoine</a:t>
            </a:r>
            <a:endParaRPr lang="de-CH" dirty="0"/>
          </a:p>
          <a:p>
            <a:r>
              <a:rPr lang="de-CH" dirty="0" smtClean="0"/>
              <a:t>Banane</a:t>
            </a:r>
            <a:endParaRPr lang="de-CH" dirty="0"/>
          </a:p>
          <a:p>
            <a:r>
              <a:rPr lang="de-CH" dirty="0" err="1" smtClean="0"/>
              <a:t>Blé</a:t>
            </a:r>
            <a:endParaRPr lang="de-CH" dirty="0"/>
          </a:p>
          <a:p>
            <a:r>
              <a:rPr lang="de-CH" dirty="0" err="1" smtClean="0"/>
              <a:t>Maïs</a:t>
            </a:r>
            <a:endParaRPr lang="de-CH" dirty="0"/>
          </a:p>
          <a:p>
            <a:r>
              <a:rPr lang="de-CH" dirty="0" smtClean="0"/>
              <a:t>Petit </a:t>
            </a:r>
            <a:r>
              <a:rPr lang="de-CH" dirty="0" err="1"/>
              <a:t>mil</a:t>
            </a:r>
            <a:endParaRPr lang="de-CH" dirty="0"/>
          </a:p>
          <a:p>
            <a:r>
              <a:rPr lang="de-CH" dirty="0" err="1" smtClean="0"/>
              <a:t>Pois</a:t>
            </a:r>
            <a:endParaRPr lang="de-CH" dirty="0"/>
          </a:p>
          <a:p>
            <a:r>
              <a:rPr lang="de-CH" dirty="0" err="1" smtClean="0"/>
              <a:t>Riz</a:t>
            </a:r>
            <a:endParaRPr lang="de-CH" dirty="0" smtClean="0"/>
          </a:p>
          <a:p>
            <a:r>
              <a:rPr lang="de-CH" dirty="0" smtClean="0"/>
              <a:t>Piment</a:t>
            </a:r>
            <a:endParaRPr lang="de-CH" b="1" dirty="0" smtClean="0"/>
          </a:p>
        </p:txBody>
      </p:sp>
      <p:sp>
        <p:nvSpPr>
          <p:cNvPr id="14" name="TextBox 13"/>
          <p:cNvSpPr txBox="1"/>
          <p:nvPr/>
        </p:nvSpPr>
        <p:spPr>
          <a:xfrm>
            <a:off x="438941" y="3041214"/>
            <a:ext cx="1292983" cy="369332"/>
          </a:xfrm>
          <a:prstGeom prst="rect">
            <a:avLst/>
          </a:prstGeom>
          <a:solidFill>
            <a:schemeClr val="accent2">
              <a:lumMod val="60000"/>
              <a:lumOff val="40000"/>
            </a:schemeClr>
          </a:solidFill>
        </p:spPr>
        <p:txBody>
          <a:bodyPr wrap="none" rtlCol="0">
            <a:spAutoFit/>
          </a:bodyPr>
          <a:lstStyle/>
          <a:p>
            <a:pPr algn="ctr"/>
            <a:r>
              <a:rPr lang="de-CH" b="1" u="sng" dirty="0" err="1" smtClean="0"/>
              <a:t>Nourritures</a:t>
            </a:r>
            <a:endParaRPr lang="de-CH" b="1" u="sng" dirty="0" smtClean="0"/>
          </a:p>
        </p:txBody>
      </p:sp>
      <p:sp>
        <p:nvSpPr>
          <p:cNvPr id="16" name="TextBox 15"/>
          <p:cNvSpPr txBox="1"/>
          <p:nvPr/>
        </p:nvSpPr>
        <p:spPr>
          <a:xfrm>
            <a:off x="2491291" y="3464730"/>
            <a:ext cx="943848" cy="2862322"/>
          </a:xfrm>
          <a:prstGeom prst="rect">
            <a:avLst/>
          </a:prstGeom>
          <a:noFill/>
        </p:spPr>
        <p:txBody>
          <a:bodyPr wrap="none" rtlCol="0">
            <a:spAutoFit/>
          </a:bodyPr>
          <a:lstStyle/>
          <a:p>
            <a:r>
              <a:rPr lang="fr-FR" dirty="0" err="1" smtClean="0"/>
              <a:t>Anolis</a:t>
            </a:r>
            <a:endParaRPr lang="fr-FR" dirty="0"/>
          </a:p>
          <a:p>
            <a:r>
              <a:rPr lang="fr-FR" dirty="0" err="1" smtClean="0"/>
              <a:t>Cabrit</a:t>
            </a:r>
            <a:endParaRPr lang="fr-FR" dirty="0"/>
          </a:p>
          <a:p>
            <a:r>
              <a:rPr lang="fr-FR" dirty="0" smtClean="0"/>
              <a:t>Chat</a:t>
            </a:r>
            <a:endParaRPr lang="fr-FR" dirty="0"/>
          </a:p>
          <a:p>
            <a:r>
              <a:rPr lang="fr-FR" dirty="0" smtClean="0"/>
              <a:t>Chien</a:t>
            </a:r>
            <a:endParaRPr lang="fr-FR" dirty="0"/>
          </a:p>
          <a:p>
            <a:r>
              <a:rPr lang="fr-FR" dirty="0" smtClean="0"/>
              <a:t>Cochon</a:t>
            </a:r>
            <a:endParaRPr lang="fr-FR" dirty="0"/>
          </a:p>
          <a:p>
            <a:r>
              <a:rPr lang="fr-FR" dirty="0" smtClean="0"/>
              <a:t>Mouton</a:t>
            </a:r>
            <a:endParaRPr lang="fr-FR" dirty="0"/>
          </a:p>
          <a:p>
            <a:r>
              <a:rPr lang="fr-FR" dirty="0" smtClean="0"/>
              <a:t>Oiseau</a:t>
            </a:r>
            <a:endParaRPr lang="fr-FR" dirty="0"/>
          </a:p>
          <a:p>
            <a:r>
              <a:rPr lang="fr-FR" dirty="0" smtClean="0"/>
              <a:t>Paon</a:t>
            </a:r>
            <a:endParaRPr lang="fr-FR" dirty="0"/>
          </a:p>
          <a:p>
            <a:r>
              <a:rPr lang="fr-FR" dirty="0" smtClean="0"/>
              <a:t>Poule</a:t>
            </a:r>
            <a:endParaRPr lang="fr-FR" dirty="0"/>
          </a:p>
          <a:p>
            <a:r>
              <a:rPr lang="fr-FR" dirty="0" smtClean="0"/>
              <a:t>Rat</a:t>
            </a:r>
            <a:endParaRPr lang="fr-FR" dirty="0"/>
          </a:p>
        </p:txBody>
      </p:sp>
      <p:sp>
        <p:nvSpPr>
          <p:cNvPr id="19" name="TextBox 18"/>
          <p:cNvSpPr txBox="1"/>
          <p:nvPr/>
        </p:nvSpPr>
        <p:spPr>
          <a:xfrm>
            <a:off x="4029171" y="3041214"/>
            <a:ext cx="1397863" cy="369332"/>
          </a:xfrm>
          <a:prstGeom prst="rect">
            <a:avLst/>
          </a:prstGeom>
          <a:solidFill>
            <a:schemeClr val="accent6">
              <a:lumMod val="40000"/>
              <a:lumOff val="60000"/>
            </a:schemeClr>
          </a:solidFill>
        </p:spPr>
        <p:txBody>
          <a:bodyPr wrap="square" rtlCol="0">
            <a:spAutoFit/>
          </a:bodyPr>
          <a:lstStyle/>
          <a:p>
            <a:r>
              <a:rPr lang="de-CH" b="1" u="sng" dirty="0" err="1" smtClean="0"/>
              <a:t>Meubles</a:t>
            </a:r>
            <a:endParaRPr lang="fr-FR" b="1" u="sng" dirty="0"/>
          </a:p>
        </p:txBody>
      </p:sp>
      <p:sp>
        <p:nvSpPr>
          <p:cNvPr id="21" name="TextBox 20"/>
          <p:cNvSpPr txBox="1"/>
          <p:nvPr/>
        </p:nvSpPr>
        <p:spPr>
          <a:xfrm>
            <a:off x="6097502" y="3041214"/>
            <a:ext cx="1397863" cy="369332"/>
          </a:xfrm>
          <a:prstGeom prst="rect">
            <a:avLst/>
          </a:prstGeom>
          <a:solidFill>
            <a:schemeClr val="tx2">
              <a:lumMod val="60000"/>
              <a:lumOff val="40000"/>
            </a:schemeClr>
          </a:solidFill>
        </p:spPr>
        <p:txBody>
          <a:bodyPr wrap="square" rtlCol="0">
            <a:spAutoFit/>
          </a:bodyPr>
          <a:lstStyle/>
          <a:p>
            <a:r>
              <a:rPr lang="de-CH" b="1" u="sng" dirty="0" err="1" smtClean="0"/>
              <a:t>Pays</a:t>
            </a:r>
            <a:endParaRPr lang="fr-FR" b="1" u="sng" dirty="0"/>
          </a:p>
        </p:txBody>
      </p:sp>
      <p:sp>
        <p:nvSpPr>
          <p:cNvPr id="23" name="TextBox 22"/>
          <p:cNvSpPr txBox="1"/>
          <p:nvPr/>
        </p:nvSpPr>
        <p:spPr>
          <a:xfrm>
            <a:off x="8087708" y="3038373"/>
            <a:ext cx="1803575" cy="369332"/>
          </a:xfrm>
          <a:prstGeom prst="rect">
            <a:avLst/>
          </a:prstGeom>
          <a:solidFill>
            <a:schemeClr val="accent4">
              <a:lumMod val="60000"/>
              <a:lumOff val="40000"/>
            </a:schemeClr>
          </a:solidFill>
        </p:spPr>
        <p:txBody>
          <a:bodyPr wrap="square" rtlCol="0">
            <a:spAutoFit/>
          </a:bodyPr>
          <a:lstStyle/>
          <a:p>
            <a:r>
              <a:rPr lang="de-CH" b="1" u="sng"/>
              <a:t>Parties du corps</a:t>
            </a:r>
            <a:endParaRPr lang="de-CH" b="1" u="sng" dirty="0" err="1"/>
          </a:p>
        </p:txBody>
      </p:sp>
      <p:sp>
        <p:nvSpPr>
          <p:cNvPr id="25" name="TextBox 24"/>
          <p:cNvSpPr txBox="1"/>
          <p:nvPr/>
        </p:nvSpPr>
        <p:spPr>
          <a:xfrm>
            <a:off x="10367582" y="3041214"/>
            <a:ext cx="1542330" cy="369332"/>
          </a:xfrm>
          <a:prstGeom prst="rect">
            <a:avLst/>
          </a:prstGeom>
          <a:solidFill>
            <a:schemeClr val="bg2">
              <a:lumMod val="75000"/>
            </a:schemeClr>
          </a:solidFill>
        </p:spPr>
        <p:txBody>
          <a:bodyPr wrap="square" rtlCol="0">
            <a:spAutoFit/>
          </a:bodyPr>
          <a:lstStyle/>
          <a:p>
            <a:r>
              <a:rPr lang="de-CH" b="1" u="sng" dirty="0" err="1" smtClean="0"/>
              <a:t>Personnalités</a:t>
            </a:r>
            <a:endParaRPr lang="de-CH" b="1" u="sng" dirty="0"/>
          </a:p>
        </p:txBody>
      </p:sp>
      <p:sp>
        <p:nvSpPr>
          <p:cNvPr id="26" name="Rectangle 25"/>
          <p:cNvSpPr/>
          <p:nvPr/>
        </p:nvSpPr>
        <p:spPr>
          <a:xfrm>
            <a:off x="450300" y="3524754"/>
            <a:ext cx="59236" cy="2708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7" name="Rectangle 26"/>
          <p:cNvSpPr/>
          <p:nvPr/>
        </p:nvSpPr>
        <p:spPr>
          <a:xfrm>
            <a:off x="2303570" y="3541794"/>
            <a:ext cx="59236" cy="2708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8" name="Rectangle 27"/>
          <p:cNvSpPr/>
          <p:nvPr/>
        </p:nvSpPr>
        <p:spPr>
          <a:xfrm>
            <a:off x="4046975" y="3524754"/>
            <a:ext cx="59236" cy="2708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9" name="Rectangle 28"/>
          <p:cNvSpPr/>
          <p:nvPr/>
        </p:nvSpPr>
        <p:spPr>
          <a:xfrm>
            <a:off x="6125970" y="3524754"/>
            <a:ext cx="59236" cy="2708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0" name="Rectangle 29"/>
          <p:cNvSpPr/>
          <p:nvPr/>
        </p:nvSpPr>
        <p:spPr>
          <a:xfrm>
            <a:off x="8104748" y="3541794"/>
            <a:ext cx="59236" cy="2708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1" name="Rectangle 30"/>
          <p:cNvSpPr/>
          <p:nvPr/>
        </p:nvSpPr>
        <p:spPr>
          <a:xfrm>
            <a:off x="10367582" y="3524754"/>
            <a:ext cx="59236" cy="2708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 name="Rectangle 2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6358925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735" y="2920639"/>
            <a:ext cx="1210099" cy="517674"/>
          </a:xfrm>
        </p:spPr>
        <p:txBody>
          <a:bodyPr>
            <a:noAutofit/>
          </a:bodyPr>
          <a:lstStyle/>
          <a:p>
            <a:pPr marL="0" indent="0">
              <a:buNone/>
            </a:pPr>
            <a:r>
              <a:rPr lang="fr-FR" sz="1800" dirty="0" smtClean="0"/>
              <a:t>Table</a:t>
            </a:r>
            <a:endParaRPr lang="fr-FR" sz="1800" dirty="0"/>
          </a:p>
        </p:txBody>
      </p:sp>
      <p:sp>
        <p:nvSpPr>
          <p:cNvPr id="5" name="Content Placeholder 2"/>
          <p:cNvSpPr txBox="1">
            <a:spLocks/>
          </p:cNvSpPr>
          <p:nvPr/>
        </p:nvSpPr>
        <p:spPr>
          <a:xfrm>
            <a:off x="7418213" y="1839438"/>
            <a:ext cx="1030983" cy="4735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Brésil</a:t>
            </a:r>
          </a:p>
        </p:txBody>
      </p:sp>
      <p:sp>
        <p:nvSpPr>
          <p:cNvPr id="9" name="Content Placeholder 2"/>
          <p:cNvSpPr txBox="1">
            <a:spLocks/>
          </p:cNvSpPr>
          <p:nvPr/>
        </p:nvSpPr>
        <p:spPr>
          <a:xfrm>
            <a:off x="1165212" y="2689194"/>
            <a:ext cx="1340615" cy="440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France</a:t>
            </a:r>
          </a:p>
        </p:txBody>
      </p:sp>
      <p:sp>
        <p:nvSpPr>
          <p:cNvPr id="10" name="Content Placeholder 2"/>
          <p:cNvSpPr txBox="1">
            <a:spLocks/>
          </p:cNvSpPr>
          <p:nvPr/>
        </p:nvSpPr>
        <p:spPr>
          <a:xfrm>
            <a:off x="3995066" y="4057069"/>
            <a:ext cx="1340615" cy="4133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Bouche</a:t>
            </a:r>
          </a:p>
        </p:txBody>
      </p:sp>
      <p:sp>
        <p:nvSpPr>
          <p:cNvPr id="11" name="Content Placeholder 2"/>
          <p:cNvSpPr txBox="1">
            <a:spLocks/>
          </p:cNvSpPr>
          <p:nvPr/>
        </p:nvSpPr>
        <p:spPr>
          <a:xfrm>
            <a:off x="3812685" y="3009400"/>
            <a:ext cx="1340615" cy="5330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Armoire</a:t>
            </a:r>
          </a:p>
        </p:txBody>
      </p:sp>
      <p:sp>
        <p:nvSpPr>
          <p:cNvPr id="12" name="Content Placeholder 2"/>
          <p:cNvSpPr txBox="1">
            <a:spLocks/>
          </p:cNvSpPr>
          <p:nvPr/>
        </p:nvSpPr>
        <p:spPr>
          <a:xfrm>
            <a:off x="761739" y="3512892"/>
            <a:ext cx="1340615" cy="493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Martinique</a:t>
            </a:r>
          </a:p>
        </p:txBody>
      </p:sp>
      <p:sp>
        <p:nvSpPr>
          <p:cNvPr id="13" name="Content Placeholder 2"/>
          <p:cNvSpPr txBox="1">
            <a:spLocks/>
          </p:cNvSpPr>
          <p:nvPr/>
        </p:nvSpPr>
        <p:spPr>
          <a:xfrm>
            <a:off x="2399156" y="2168403"/>
            <a:ext cx="1340615" cy="467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Mouton</a:t>
            </a:r>
          </a:p>
        </p:txBody>
      </p:sp>
      <p:sp>
        <p:nvSpPr>
          <p:cNvPr id="14" name="Content Placeholder 2"/>
          <p:cNvSpPr txBox="1">
            <a:spLocks/>
          </p:cNvSpPr>
          <p:nvPr/>
        </p:nvSpPr>
        <p:spPr>
          <a:xfrm>
            <a:off x="431113" y="1928749"/>
            <a:ext cx="1340615" cy="369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Autriche</a:t>
            </a:r>
          </a:p>
        </p:txBody>
      </p:sp>
      <p:sp>
        <p:nvSpPr>
          <p:cNvPr id="15" name="Content Placeholder 2"/>
          <p:cNvSpPr txBox="1">
            <a:spLocks/>
          </p:cNvSpPr>
          <p:nvPr/>
        </p:nvSpPr>
        <p:spPr>
          <a:xfrm>
            <a:off x="2179385" y="3083517"/>
            <a:ext cx="1340615" cy="3547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Obama</a:t>
            </a:r>
          </a:p>
        </p:txBody>
      </p:sp>
      <p:sp>
        <p:nvSpPr>
          <p:cNvPr id="16" name="Content Placeholder 2"/>
          <p:cNvSpPr txBox="1">
            <a:spLocks/>
          </p:cNvSpPr>
          <p:nvPr/>
        </p:nvSpPr>
        <p:spPr>
          <a:xfrm>
            <a:off x="5259112" y="2110083"/>
            <a:ext cx="1340615" cy="402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Rat</a:t>
            </a:r>
          </a:p>
        </p:txBody>
      </p:sp>
      <p:sp>
        <p:nvSpPr>
          <p:cNvPr id="17" name="Content Placeholder 2"/>
          <p:cNvSpPr txBox="1">
            <a:spLocks/>
          </p:cNvSpPr>
          <p:nvPr/>
        </p:nvSpPr>
        <p:spPr>
          <a:xfrm>
            <a:off x="3428223" y="2704053"/>
            <a:ext cx="1340615" cy="467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Argentine</a:t>
            </a:r>
          </a:p>
        </p:txBody>
      </p:sp>
      <p:sp>
        <p:nvSpPr>
          <p:cNvPr id="18" name="Content Placeholder 2"/>
          <p:cNvSpPr txBox="1">
            <a:spLocks/>
          </p:cNvSpPr>
          <p:nvPr/>
        </p:nvSpPr>
        <p:spPr>
          <a:xfrm>
            <a:off x="4868166" y="3267604"/>
            <a:ext cx="1340615" cy="4358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Pétion</a:t>
            </a:r>
          </a:p>
        </p:txBody>
      </p:sp>
      <p:sp>
        <p:nvSpPr>
          <p:cNvPr id="19" name="Content Placeholder 2"/>
          <p:cNvSpPr txBox="1">
            <a:spLocks/>
          </p:cNvSpPr>
          <p:nvPr/>
        </p:nvSpPr>
        <p:spPr>
          <a:xfrm>
            <a:off x="2624688" y="4077398"/>
            <a:ext cx="1340615" cy="5924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Intestin</a:t>
            </a:r>
          </a:p>
        </p:txBody>
      </p:sp>
      <p:sp>
        <p:nvSpPr>
          <p:cNvPr id="20" name="Content Placeholder 2"/>
          <p:cNvSpPr txBox="1">
            <a:spLocks/>
          </p:cNvSpPr>
          <p:nvPr/>
        </p:nvSpPr>
        <p:spPr>
          <a:xfrm>
            <a:off x="9128278" y="2052754"/>
            <a:ext cx="1340615" cy="349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Maïs</a:t>
            </a:r>
          </a:p>
        </p:txBody>
      </p:sp>
      <p:sp>
        <p:nvSpPr>
          <p:cNvPr id="21" name="Content Placeholder 2"/>
          <p:cNvSpPr txBox="1">
            <a:spLocks/>
          </p:cNvSpPr>
          <p:nvPr/>
        </p:nvSpPr>
        <p:spPr>
          <a:xfrm>
            <a:off x="4357533" y="2470499"/>
            <a:ext cx="1340615" cy="5317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Duvalier</a:t>
            </a:r>
          </a:p>
        </p:txBody>
      </p:sp>
      <p:sp>
        <p:nvSpPr>
          <p:cNvPr id="22" name="Content Placeholder 2"/>
          <p:cNvSpPr txBox="1">
            <a:spLocks/>
          </p:cNvSpPr>
          <p:nvPr/>
        </p:nvSpPr>
        <p:spPr>
          <a:xfrm>
            <a:off x="6342082" y="1850083"/>
            <a:ext cx="1340615" cy="398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smtClean="0"/>
              <a:t>Orteil</a:t>
            </a:r>
          </a:p>
        </p:txBody>
      </p:sp>
      <p:sp>
        <p:nvSpPr>
          <p:cNvPr id="23" name="Content Placeholder 2"/>
          <p:cNvSpPr txBox="1">
            <a:spLocks/>
          </p:cNvSpPr>
          <p:nvPr/>
        </p:nvSpPr>
        <p:spPr>
          <a:xfrm>
            <a:off x="10005364" y="3090821"/>
            <a:ext cx="1030983" cy="476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Chat</a:t>
            </a:r>
          </a:p>
        </p:txBody>
      </p:sp>
      <p:sp>
        <p:nvSpPr>
          <p:cNvPr id="24" name="Content Placeholder 2"/>
          <p:cNvSpPr txBox="1">
            <a:spLocks/>
          </p:cNvSpPr>
          <p:nvPr/>
        </p:nvSpPr>
        <p:spPr>
          <a:xfrm>
            <a:off x="1557380" y="3777882"/>
            <a:ext cx="1030983" cy="431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Avoine</a:t>
            </a:r>
          </a:p>
        </p:txBody>
      </p:sp>
      <p:sp>
        <p:nvSpPr>
          <p:cNvPr id="25" name="Content Placeholder 2"/>
          <p:cNvSpPr txBox="1">
            <a:spLocks/>
          </p:cNvSpPr>
          <p:nvPr/>
        </p:nvSpPr>
        <p:spPr>
          <a:xfrm>
            <a:off x="10317534" y="2219507"/>
            <a:ext cx="1030983" cy="3653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Chili</a:t>
            </a:r>
          </a:p>
        </p:txBody>
      </p:sp>
      <p:sp>
        <p:nvSpPr>
          <p:cNvPr id="26" name="Content Placeholder 2"/>
          <p:cNvSpPr txBox="1">
            <a:spLocks/>
          </p:cNvSpPr>
          <p:nvPr/>
        </p:nvSpPr>
        <p:spPr>
          <a:xfrm>
            <a:off x="3733160" y="1734146"/>
            <a:ext cx="1030983" cy="4377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Cuisse</a:t>
            </a:r>
          </a:p>
        </p:txBody>
      </p:sp>
      <p:sp>
        <p:nvSpPr>
          <p:cNvPr id="27" name="Content Placeholder 2"/>
          <p:cNvSpPr txBox="1">
            <a:spLocks/>
          </p:cNvSpPr>
          <p:nvPr/>
        </p:nvSpPr>
        <p:spPr>
          <a:xfrm>
            <a:off x="6062293" y="3301093"/>
            <a:ext cx="1030983" cy="423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Cuisse</a:t>
            </a:r>
          </a:p>
        </p:txBody>
      </p:sp>
      <p:sp>
        <p:nvSpPr>
          <p:cNvPr id="28" name="Content Placeholder 2"/>
          <p:cNvSpPr txBox="1">
            <a:spLocks/>
          </p:cNvSpPr>
          <p:nvPr/>
        </p:nvSpPr>
        <p:spPr>
          <a:xfrm>
            <a:off x="4973717" y="3922420"/>
            <a:ext cx="1030983" cy="359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Bicha</a:t>
            </a:r>
          </a:p>
        </p:txBody>
      </p:sp>
      <p:sp>
        <p:nvSpPr>
          <p:cNvPr id="29" name="Content Placeholder 2"/>
          <p:cNvSpPr txBox="1">
            <a:spLocks/>
          </p:cNvSpPr>
          <p:nvPr/>
        </p:nvSpPr>
        <p:spPr>
          <a:xfrm>
            <a:off x="3978516" y="2220472"/>
            <a:ext cx="1030983" cy="394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Paon</a:t>
            </a:r>
          </a:p>
        </p:txBody>
      </p:sp>
      <p:sp>
        <p:nvSpPr>
          <p:cNvPr id="30" name="Content Placeholder 2"/>
          <p:cNvSpPr txBox="1">
            <a:spLocks/>
          </p:cNvSpPr>
          <p:nvPr/>
        </p:nvSpPr>
        <p:spPr>
          <a:xfrm>
            <a:off x="6230025" y="2500014"/>
            <a:ext cx="1030983" cy="47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Avocat</a:t>
            </a:r>
          </a:p>
        </p:txBody>
      </p:sp>
      <p:sp>
        <p:nvSpPr>
          <p:cNvPr id="31" name="Content Placeholder 2"/>
          <p:cNvSpPr txBox="1">
            <a:spLocks/>
          </p:cNvSpPr>
          <p:nvPr/>
        </p:nvSpPr>
        <p:spPr>
          <a:xfrm>
            <a:off x="6234617" y="2969831"/>
            <a:ext cx="1030983" cy="558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Tonton</a:t>
            </a:r>
            <a:endParaRPr lang="fr-FR" sz="1800" dirty="0"/>
          </a:p>
        </p:txBody>
      </p:sp>
      <p:sp>
        <p:nvSpPr>
          <p:cNvPr id="32" name="Content Placeholder 2"/>
          <p:cNvSpPr txBox="1">
            <a:spLocks/>
          </p:cNvSpPr>
          <p:nvPr/>
        </p:nvSpPr>
        <p:spPr>
          <a:xfrm>
            <a:off x="9054523" y="3144698"/>
            <a:ext cx="1030983" cy="4099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Abricot</a:t>
            </a:r>
          </a:p>
        </p:txBody>
      </p:sp>
      <p:sp>
        <p:nvSpPr>
          <p:cNvPr id="33" name="Content Placeholder 2"/>
          <p:cNvSpPr txBox="1">
            <a:spLocks/>
          </p:cNvSpPr>
          <p:nvPr/>
        </p:nvSpPr>
        <p:spPr>
          <a:xfrm>
            <a:off x="9193282" y="4153549"/>
            <a:ext cx="1030983" cy="3605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Riz</a:t>
            </a:r>
          </a:p>
        </p:txBody>
      </p:sp>
      <p:sp>
        <p:nvSpPr>
          <p:cNvPr id="34" name="Content Placeholder 2"/>
          <p:cNvSpPr txBox="1">
            <a:spLocks/>
          </p:cNvSpPr>
          <p:nvPr/>
        </p:nvSpPr>
        <p:spPr>
          <a:xfrm>
            <a:off x="10437311" y="3438313"/>
            <a:ext cx="1030983" cy="5919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Bureau</a:t>
            </a:r>
          </a:p>
        </p:txBody>
      </p:sp>
      <p:sp>
        <p:nvSpPr>
          <p:cNvPr id="35" name="Content Placeholder 2"/>
          <p:cNvSpPr txBox="1">
            <a:spLocks/>
          </p:cNvSpPr>
          <p:nvPr/>
        </p:nvSpPr>
        <p:spPr>
          <a:xfrm>
            <a:off x="10383139" y="2650042"/>
            <a:ext cx="1030983" cy="3869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Lit</a:t>
            </a:r>
          </a:p>
        </p:txBody>
      </p:sp>
      <p:sp>
        <p:nvSpPr>
          <p:cNvPr id="36" name="Content Placeholder 2"/>
          <p:cNvSpPr txBox="1">
            <a:spLocks/>
          </p:cNvSpPr>
          <p:nvPr/>
        </p:nvSpPr>
        <p:spPr>
          <a:xfrm>
            <a:off x="5018626" y="1675436"/>
            <a:ext cx="1030983" cy="4486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Canapé</a:t>
            </a:r>
          </a:p>
        </p:txBody>
      </p:sp>
      <p:sp>
        <p:nvSpPr>
          <p:cNvPr id="37" name="Content Placeholder 2"/>
          <p:cNvSpPr txBox="1">
            <a:spLocks/>
          </p:cNvSpPr>
          <p:nvPr/>
        </p:nvSpPr>
        <p:spPr>
          <a:xfrm>
            <a:off x="6308183" y="4001105"/>
            <a:ext cx="1030983" cy="580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Cochon</a:t>
            </a:r>
          </a:p>
        </p:txBody>
      </p:sp>
      <p:sp>
        <p:nvSpPr>
          <p:cNvPr id="38" name="Content Placeholder 2"/>
          <p:cNvSpPr txBox="1">
            <a:spLocks/>
          </p:cNvSpPr>
          <p:nvPr/>
        </p:nvSpPr>
        <p:spPr>
          <a:xfrm>
            <a:off x="7737488" y="3756021"/>
            <a:ext cx="1030983" cy="2944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Piment</a:t>
            </a:r>
          </a:p>
        </p:txBody>
      </p:sp>
      <p:sp>
        <p:nvSpPr>
          <p:cNvPr id="39" name="Content Placeholder 2"/>
          <p:cNvSpPr txBox="1">
            <a:spLocks/>
          </p:cNvSpPr>
          <p:nvPr/>
        </p:nvSpPr>
        <p:spPr>
          <a:xfrm>
            <a:off x="3230363" y="3396196"/>
            <a:ext cx="1030983" cy="371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Aristide</a:t>
            </a:r>
          </a:p>
        </p:txBody>
      </p:sp>
      <p:sp>
        <p:nvSpPr>
          <p:cNvPr id="40" name="Content Placeholder 2"/>
          <p:cNvSpPr txBox="1">
            <a:spLocks/>
          </p:cNvSpPr>
          <p:nvPr/>
        </p:nvSpPr>
        <p:spPr>
          <a:xfrm>
            <a:off x="8039612" y="4088269"/>
            <a:ext cx="1030983" cy="3296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Pied</a:t>
            </a:r>
          </a:p>
        </p:txBody>
      </p:sp>
      <p:sp>
        <p:nvSpPr>
          <p:cNvPr id="41" name="Content Placeholder 2"/>
          <p:cNvSpPr txBox="1">
            <a:spLocks/>
          </p:cNvSpPr>
          <p:nvPr/>
        </p:nvSpPr>
        <p:spPr>
          <a:xfrm>
            <a:off x="10165784" y="3963050"/>
            <a:ext cx="1030983" cy="496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smtClean="0"/>
              <a:t>Martelly </a:t>
            </a:r>
          </a:p>
        </p:txBody>
      </p:sp>
      <p:sp>
        <p:nvSpPr>
          <p:cNvPr id="42" name="Content Placeholder 2"/>
          <p:cNvSpPr txBox="1">
            <a:spLocks/>
          </p:cNvSpPr>
          <p:nvPr/>
        </p:nvSpPr>
        <p:spPr>
          <a:xfrm>
            <a:off x="7810448" y="2824680"/>
            <a:ext cx="1030983" cy="3853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err="1" smtClean="0"/>
              <a:t>Dézirab</a:t>
            </a:r>
            <a:endParaRPr lang="fr-FR" sz="1800" dirty="0"/>
          </a:p>
        </p:txBody>
      </p:sp>
      <p:sp>
        <p:nvSpPr>
          <p:cNvPr id="43" name="TextBox 42"/>
          <p:cNvSpPr txBox="1"/>
          <p:nvPr/>
        </p:nvSpPr>
        <p:spPr>
          <a:xfrm>
            <a:off x="1477456" y="4133683"/>
            <a:ext cx="889987" cy="369332"/>
          </a:xfrm>
          <a:prstGeom prst="rect">
            <a:avLst/>
          </a:prstGeom>
          <a:noFill/>
        </p:spPr>
        <p:txBody>
          <a:bodyPr wrap="none" rtlCol="0">
            <a:spAutoFit/>
          </a:bodyPr>
          <a:lstStyle/>
          <a:p>
            <a:r>
              <a:rPr lang="de-CH" dirty="0" smtClean="0"/>
              <a:t>Banane</a:t>
            </a:r>
            <a:endParaRPr lang="fr-FR" dirty="0"/>
          </a:p>
        </p:txBody>
      </p:sp>
      <p:sp>
        <p:nvSpPr>
          <p:cNvPr id="44" name="TextBox 43"/>
          <p:cNvSpPr txBox="1"/>
          <p:nvPr/>
        </p:nvSpPr>
        <p:spPr>
          <a:xfrm>
            <a:off x="7144575" y="2497253"/>
            <a:ext cx="750526" cy="369332"/>
          </a:xfrm>
          <a:prstGeom prst="rect">
            <a:avLst/>
          </a:prstGeom>
          <a:noFill/>
        </p:spPr>
        <p:txBody>
          <a:bodyPr wrap="none" rtlCol="0">
            <a:spAutoFit/>
          </a:bodyPr>
          <a:lstStyle/>
          <a:p>
            <a:r>
              <a:rPr lang="de-CH" dirty="0" err="1" smtClean="0"/>
              <a:t>Cabrit</a:t>
            </a:r>
            <a:endParaRPr lang="fr-FR" dirty="0"/>
          </a:p>
        </p:txBody>
      </p:sp>
      <p:sp>
        <p:nvSpPr>
          <p:cNvPr id="45" name="TextBox 44"/>
          <p:cNvSpPr txBox="1"/>
          <p:nvPr/>
        </p:nvSpPr>
        <p:spPr>
          <a:xfrm>
            <a:off x="9119629" y="2603432"/>
            <a:ext cx="766620" cy="369332"/>
          </a:xfrm>
          <a:prstGeom prst="rect">
            <a:avLst/>
          </a:prstGeom>
          <a:noFill/>
        </p:spPr>
        <p:txBody>
          <a:bodyPr wrap="none" rtlCol="0">
            <a:spAutoFit/>
          </a:bodyPr>
          <a:lstStyle/>
          <a:p>
            <a:r>
              <a:rPr lang="de-CH" dirty="0" smtClean="0"/>
              <a:t>Chirac</a:t>
            </a:r>
            <a:endParaRPr lang="fr-FR" dirty="0"/>
          </a:p>
        </p:txBody>
      </p:sp>
      <p:sp>
        <p:nvSpPr>
          <p:cNvPr id="46" name="TextBox 45"/>
          <p:cNvSpPr txBox="1"/>
          <p:nvPr/>
        </p:nvSpPr>
        <p:spPr>
          <a:xfrm>
            <a:off x="7320132" y="3027528"/>
            <a:ext cx="795411" cy="369332"/>
          </a:xfrm>
          <a:prstGeom prst="rect">
            <a:avLst/>
          </a:prstGeom>
          <a:noFill/>
        </p:spPr>
        <p:txBody>
          <a:bodyPr wrap="none" rtlCol="0">
            <a:spAutoFit/>
          </a:bodyPr>
          <a:lstStyle/>
          <a:p>
            <a:r>
              <a:rPr lang="de-CH" dirty="0" smtClean="0"/>
              <a:t>Ghana</a:t>
            </a:r>
            <a:endParaRPr lang="fr-FR" dirty="0"/>
          </a:p>
        </p:txBody>
      </p:sp>
      <p:sp>
        <p:nvSpPr>
          <p:cNvPr id="47" name="TextBox 46"/>
          <p:cNvSpPr txBox="1"/>
          <p:nvPr/>
        </p:nvSpPr>
        <p:spPr>
          <a:xfrm>
            <a:off x="5013628" y="2662468"/>
            <a:ext cx="1058303" cy="369332"/>
          </a:xfrm>
          <a:prstGeom prst="rect">
            <a:avLst/>
          </a:prstGeom>
          <a:noFill/>
        </p:spPr>
        <p:txBody>
          <a:bodyPr wrap="none" rtlCol="0">
            <a:spAutoFit/>
          </a:bodyPr>
          <a:lstStyle/>
          <a:p>
            <a:r>
              <a:rPr lang="de-CH" dirty="0" err="1" smtClean="0"/>
              <a:t>Coiffeuse</a:t>
            </a:r>
            <a:endParaRPr lang="fr-FR" dirty="0"/>
          </a:p>
        </p:txBody>
      </p:sp>
      <p:sp>
        <p:nvSpPr>
          <p:cNvPr id="48" name="TextBox 47"/>
          <p:cNvSpPr txBox="1"/>
          <p:nvPr/>
        </p:nvSpPr>
        <p:spPr>
          <a:xfrm>
            <a:off x="2292700" y="2645806"/>
            <a:ext cx="962699" cy="369332"/>
          </a:xfrm>
          <a:prstGeom prst="rect">
            <a:avLst/>
          </a:prstGeom>
          <a:noFill/>
        </p:spPr>
        <p:txBody>
          <a:bodyPr wrap="none" rtlCol="0">
            <a:spAutoFit/>
          </a:bodyPr>
          <a:lstStyle/>
          <a:p>
            <a:r>
              <a:rPr lang="de-CH" dirty="0" smtClean="0"/>
              <a:t>Petit </a:t>
            </a:r>
            <a:r>
              <a:rPr lang="de-CH" dirty="0" err="1" smtClean="0"/>
              <a:t>mil</a:t>
            </a:r>
            <a:endParaRPr lang="fr-FR" dirty="0"/>
          </a:p>
        </p:txBody>
      </p:sp>
      <p:sp>
        <p:nvSpPr>
          <p:cNvPr id="49" name="TextBox 48"/>
          <p:cNvSpPr txBox="1"/>
          <p:nvPr/>
        </p:nvSpPr>
        <p:spPr>
          <a:xfrm>
            <a:off x="6696676" y="3624498"/>
            <a:ext cx="827471" cy="369332"/>
          </a:xfrm>
          <a:prstGeom prst="rect">
            <a:avLst/>
          </a:prstGeom>
          <a:noFill/>
        </p:spPr>
        <p:txBody>
          <a:bodyPr wrap="none" rtlCol="0">
            <a:spAutoFit/>
          </a:bodyPr>
          <a:lstStyle/>
          <a:p>
            <a:r>
              <a:rPr lang="de-CH" dirty="0" err="1" smtClean="0"/>
              <a:t>Oiseau</a:t>
            </a:r>
            <a:endParaRPr lang="fr-FR" dirty="0"/>
          </a:p>
        </p:txBody>
      </p:sp>
      <p:sp>
        <p:nvSpPr>
          <p:cNvPr id="50" name="TextBox 49"/>
          <p:cNvSpPr txBox="1"/>
          <p:nvPr/>
        </p:nvSpPr>
        <p:spPr>
          <a:xfrm>
            <a:off x="7940090" y="2327530"/>
            <a:ext cx="563167" cy="369332"/>
          </a:xfrm>
          <a:prstGeom prst="rect">
            <a:avLst/>
          </a:prstGeom>
          <a:noFill/>
        </p:spPr>
        <p:txBody>
          <a:bodyPr wrap="none" rtlCol="0">
            <a:spAutoFit/>
          </a:bodyPr>
          <a:lstStyle/>
          <a:p>
            <a:r>
              <a:rPr lang="de-CH" dirty="0" err="1" smtClean="0"/>
              <a:t>Pois</a:t>
            </a:r>
            <a:endParaRPr lang="fr-FR" dirty="0"/>
          </a:p>
        </p:txBody>
      </p:sp>
      <p:sp>
        <p:nvSpPr>
          <p:cNvPr id="51" name="TextBox 50"/>
          <p:cNvSpPr txBox="1"/>
          <p:nvPr/>
        </p:nvSpPr>
        <p:spPr>
          <a:xfrm>
            <a:off x="9166793" y="3602185"/>
            <a:ext cx="998991" cy="369332"/>
          </a:xfrm>
          <a:prstGeom prst="rect">
            <a:avLst/>
          </a:prstGeom>
          <a:noFill/>
        </p:spPr>
        <p:txBody>
          <a:bodyPr wrap="none" rtlCol="0">
            <a:spAutoFit/>
          </a:bodyPr>
          <a:lstStyle/>
          <a:p>
            <a:r>
              <a:rPr lang="de-CH" dirty="0" err="1" smtClean="0"/>
              <a:t>Belgique</a:t>
            </a:r>
            <a:endParaRPr lang="fr-FR" dirty="0"/>
          </a:p>
        </p:txBody>
      </p:sp>
      <p:sp>
        <p:nvSpPr>
          <p:cNvPr id="52" name="TextBox 51"/>
          <p:cNvSpPr txBox="1"/>
          <p:nvPr/>
        </p:nvSpPr>
        <p:spPr>
          <a:xfrm>
            <a:off x="3870182" y="3723292"/>
            <a:ext cx="756938" cy="369332"/>
          </a:xfrm>
          <a:prstGeom prst="rect">
            <a:avLst/>
          </a:prstGeom>
          <a:noFill/>
        </p:spPr>
        <p:txBody>
          <a:bodyPr wrap="none" rtlCol="0">
            <a:spAutoFit/>
          </a:bodyPr>
          <a:lstStyle/>
          <a:p>
            <a:r>
              <a:rPr lang="de-CH" dirty="0" err="1" smtClean="0"/>
              <a:t>Anolis</a:t>
            </a:r>
            <a:endParaRPr lang="fr-FR" dirty="0"/>
          </a:p>
        </p:txBody>
      </p:sp>
      <p:sp>
        <p:nvSpPr>
          <p:cNvPr id="53" name="TextBox 52"/>
          <p:cNvSpPr txBox="1"/>
          <p:nvPr/>
        </p:nvSpPr>
        <p:spPr>
          <a:xfrm>
            <a:off x="10085506" y="1802230"/>
            <a:ext cx="1390252" cy="369332"/>
          </a:xfrm>
          <a:prstGeom prst="rect">
            <a:avLst/>
          </a:prstGeom>
          <a:noFill/>
        </p:spPr>
        <p:txBody>
          <a:bodyPr wrap="none" rtlCol="0">
            <a:spAutoFit/>
          </a:bodyPr>
          <a:lstStyle/>
          <a:p>
            <a:r>
              <a:rPr lang="de-CH" dirty="0" err="1" smtClean="0"/>
              <a:t>Languichatte</a:t>
            </a:r>
            <a:endParaRPr lang="fr-FR" dirty="0"/>
          </a:p>
        </p:txBody>
      </p:sp>
      <p:sp>
        <p:nvSpPr>
          <p:cNvPr id="54" name="TextBox 53"/>
          <p:cNvSpPr txBox="1"/>
          <p:nvPr/>
        </p:nvSpPr>
        <p:spPr>
          <a:xfrm>
            <a:off x="2160887" y="1740751"/>
            <a:ext cx="1180131" cy="369332"/>
          </a:xfrm>
          <a:prstGeom prst="rect">
            <a:avLst/>
          </a:prstGeom>
          <a:noFill/>
        </p:spPr>
        <p:txBody>
          <a:bodyPr wrap="none" rtlCol="0">
            <a:spAutoFit/>
          </a:bodyPr>
          <a:lstStyle/>
          <a:p>
            <a:r>
              <a:rPr lang="de-CH" dirty="0" err="1" smtClean="0"/>
              <a:t>Allemagne</a:t>
            </a:r>
            <a:endParaRPr lang="fr-FR" dirty="0"/>
          </a:p>
        </p:txBody>
      </p:sp>
      <p:sp>
        <p:nvSpPr>
          <p:cNvPr id="55" name="TextBox 54"/>
          <p:cNvSpPr txBox="1"/>
          <p:nvPr/>
        </p:nvSpPr>
        <p:spPr>
          <a:xfrm>
            <a:off x="663133" y="2387605"/>
            <a:ext cx="684546" cy="369332"/>
          </a:xfrm>
          <a:prstGeom prst="rect">
            <a:avLst/>
          </a:prstGeom>
          <a:noFill/>
        </p:spPr>
        <p:txBody>
          <a:bodyPr wrap="none" rtlCol="0">
            <a:spAutoFit/>
          </a:bodyPr>
          <a:lstStyle/>
          <a:p>
            <a:r>
              <a:rPr lang="de-CH" dirty="0" err="1" smtClean="0"/>
              <a:t>Doigt</a:t>
            </a:r>
            <a:endParaRPr lang="fr-FR" dirty="0"/>
          </a:p>
        </p:txBody>
      </p:sp>
      <p:sp>
        <p:nvSpPr>
          <p:cNvPr id="56" name="TextBox 55"/>
          <p:cNvSpPr txBox="1"/>
          <p:nvPr/>
        </p:nvSpPr>
        <p:spPr>
          <a:xfrm>
            <a:off x="9140153" y="2262523"/>
            <a:ext cx="901089" cy="369332"/>
          </a:xfrm>
          <a:prstGeom prst="rect">
            <a:avLst/>
          </a:prstGeom>
          <a:noFill/>
        </p:spPr>
        <p:txBody>
          <a:bodyPr wrap="square" rtlCol="0">
            <a:spAutoFit/>
          </a:bodyPr>
          <a:lstStyle/>
          <a:p>
            <a:r>
              <a:rPr lang="de-CH" dirty="0" smtClean="0"/>
              <a:t>Poule</a:t>
            </a:r>
            <a:endParaRPr lang="fr-FR" dirty="0"/>
          </a:p>
        </p:txBody>
      </p:sp>
      <p:sp>
        <p:nvSpPr>
          <p:cNvPr id="57" name="TextBox 56"/>
          <p:cNvSpPr txBox="1"/>
          <p:nvPr/>
        </p:nvSpPr>
        <p:spPr>
          <a:xfrm>
            <a:off x="8880352" y="1663425"/>
            <a:ext cx="755720" cy="369332"/>
          </a:xfrm>
          <a:prstGeom prst="rect">
            <a:avLst/>
          </a:prstGeom>
          <a:noFill/>
        </p:spPr>
        <p:txBody>
          <a:bodyPr wrap="none" rtlCol="0">
            <a:spAutoFit/>
          </a:bodyPr>
          <a:lstStyle/>
          <a:p>
            <a:r>
              <a:rPr lang="de-CH" dirty="0" smtClean="0"/>
              <a:t>Buffet</a:t>
            </a:r>
            <a:endParaRPr lang="fr-FR" dirty="0"/>
          </a:p>
        </p:txBody>
      </p:sp>
      <p:sp>
        <p:nvSpPr>
          <p:cNvPr id="58" name="TextBox 57"/>
          <p:cNvSpPr txBox="1"/>
          <p:nvPr/>
        </p:nvSpPr>
        <p:spPr>
          <a:xfrm>
            <a:off x="4436803" y="1892134"/>
            <a:ext cx="811441" cy="369332"/>
          </a:xfrm>
          <a:prstGeom prst="rect">
            <a:avLst/>
          </a:prstGeom>
          <a:noFill/>
        </p:spPr>
        <p:txBody>
          <a:bodyPr wrap="none" rtlCol="0">
            <a:spAutoFit/>
          </a:bodyPr>
          <a:lstStyle/>
          <a:p>
            <a:r>
              <a:rPr lang="de-CH" dirty="0" err="1" smtClean="0"/>
              <a:t>Genou</a:t>
            </a:r>
            <a:endParaRPr lang="fr-FR" dirty="0"/>
          </a:p>
        </p:txBody>
      </p:sp>
      <p:sp>
        <p:nvSpPr>
          <p:cNvPr id="59" name="TextBox 58"/>
          <p:cNvSpPr txBox="1"/>
          <p:nvPr/>
        </p:nvSpPr>
        <p:spPr>
          <a:xfrm>
            <a:off x="5705080" y="3637219"/>
            <a:ext cx="720069" cy="369332"/>
          </a:xfrm>
          <a:prstGeom prst="rect">
            <a:avLst/>
          </a:prstGeom>
          <a:noFill/>
        </p:spPr>
        <p:txBody>
          <a:bodyPr wrap="none" rtlCol="0">
            <a:spAutoFit/>
          </a:bodyPr>
          <a:lstStyle/>
          <a:p>
            <a:r>
              <a:rPr lang="de-CH" dirty="0" err="1" smtClean="0"/>
              <a:t>Chien</a:t>
            </a:r>
            <a:endParaRPr lang="fr-FR" dirty="0"/>
          </a:p>
        </p:txBody>
      </p:sp>
      <p:sp>
        <p:nvSpPr>
          <p:cNvPr id="60" name="TextBox 59"/>
          <p:cNvSpPr txBox="1"/>
          <p:nvPr/>
        </p:nvSpPr>
        <p:spPr>
          <a:xfrm>
            <a:off x="7933704" y="3485271"/>
            <a:ext cx="893963" cy="369332"/>
          </a:xfrm>
          <a:prstGeom prst="rect">
            <a:avLst/>
          </a:prstGeom>
          <a:noFill/>
        </p:spPr>
        <p:txBody>
          <a:bodyPr wrap="none" rtlCol="0">
            <a:spAutoFit/>
          </a:bodyPr>
          <a:lstStyle/>
          <a:p>
            <a:r>
              <a:rPr lang="de-CH" dirty="0" err="1" smtClean="0"/>
              <a:t>Etagère</a:t>
            </a:r>
            <a:endParaRPr lang="fr-FR" dirty="0"/>
          </a:p>
        </p:txBody>
      </p:sp>
      <p:sp>
        <p:nvSpPr>
          <p:cNvPr id="61" name="TextBox 60"/>
          <p:cNvSpPr txBox="1"/>
          <p:nvPr/>
        </p:nvSpPr>
        <p:spPr>
          <a:xfrm>
            <a:off x="2511253" y="3721780"/>
            <a:ext cx="622286" cy="369332"/>
          </a:xfrm>
          <a:prstGeom prst="rect">
            <a:avLst/>
          </a:prstGeom>
          <a:noFill/>
        </p:spPr>
        <p:txBody>
          <a:bodyPr wrap="none" rtlCol="0">
            <a:spAutoFit/>
          </a:bodyPr>
          <a:lstStyle/>
          <a:p>
            <a:r>
              <a:rPr lang="de-CH" dirty="0" smtClean="0"/>
              <a:t>Haïti</a:t>
            </a:r>
            <a:endParaRPr lang="fr-FR" dirty="0"/>
          </a:p>
        </p:txBody>
      </p:sp>
      <p:sp>
        <p:nvSpPr>
          <p:cNvPr id="62" name="TextBox 61"/>
          <p:cNvSpPr txBox="1"/>
          <p:nvPr/>
        </p:nvSpPr>
        <p:spPr>
          <a:xfrm>
            <a:off x="753019" y="3941559"/>
            <a:ext cx="844770" cy="369332"/>
          </a:xfrm>
          <a:prstGeom prst="rect">
            <a:avLst/>
          </a:prstGeom>
          <a:noFill/>
        </p:spPr>
        <p:txBody>
          <a:bodyPr wrap="square" rtlCol="0">
            <a:spAutoFit/>
          </a:bodyPr>
          <a:lstStyle/>
          <a:p>
            <a:r>
              <a:rPr lang="de-CH" dirty="0" err="1" smtClean="0"/>
              <a:t>Blé</a:t>
            </a:r>
            <a:endParaRPr lang="fr-FR" dirty="0"/>
          </a:p>
        </p:txBody>
      </p:sp>
      <p:sp>
        <p:nvSpPr>
          <p:cNvPr id="63" name="TextBox 62"/>
          <p:cNvSpPr txBox="1"/>
          <p:nvPr/>
        </p:nvSpPr>
        <p:spPr>
          <a:xfrm>
            <a:off x="6590059" y="2135196"/>
            <a:ext cx="538289" cy="369332"/>
          </a:xfrm>
          <a:prstGeom prst="rect">
            <a:avLst/>
          </a:prstGeom>
          <a:noFill/>
        </p:spPr>
        <p:txBody>
          <a:bodyPr wrap="none" rtlCol="0">
            <a:spAutoFit/>
          </a:bodyPr>
          <a:lstStyle/>
          <a:p>
            <a:r>
              <a:rPr lang="de-CH" dirty="0" err="1" smtClean="0"/>
              <a:t>Nez</a:t>
            </a:r>
            <a:endParaRPr lang="fr-FR" dirty="0"/>
          </a:p>
        </p:txBody>
      </p:sp>
      <p:sp>
        <p:nvSpPr>
          <p:cNvPr id="64" name="TextBox 63"/>
          <p:cNvSpPr txBox="1"/>
          <p:nvPr/>
        </p:nvSpPr>
        <p:spPr>
          <a:xfrm>
            <a:off x="1353227" y="3027528"/>
            <a:ext cx="861133" cy="369332"/>
          </a:xfrm>
          <a:prstGeom prst="rect">
            <a:avLst/>
          </a:prstGeom>
          <a:noFill/>
        </p:spPr>
        <p:txBody>
          <a:bodyPr wrap="none" rtlCol="0">
            <a:spAutoFit/>
          </a:bodyPr>
          <a:lstStyle/>
          <a:p>
            <a:r>
              <a:rPr lang="de-CH" dirty="0" smtClean="0"/>
              <a:t>Langue</a:t>
            </a:r>
            <a:endParaRPr lang="fr-FR" dirty="0"/>
          </a:p>
        </p:txBody>
      </p:sp>
      <p:sp>
        <p:nvSpPr>
          <p:cNvPr id="65" name="TextBox 64"/>
          <p:cNvSpPr txBox="1"/>
          <p:nvPr/>
        </p:nvSpPr>
        <p:spPr>
          <a:xfrm>
            <a:off x="8039612" y="1856922"/>
            <a:ext cx="1269705" cy="369332"/>
          </a:xfrm>
          <a:prstGeom prst="rect">
            <a:avLst/>
          </a:prstGeom>
          <a:noFill/>
        </p:spPr>
        <p:txBody>
          <a:bodyPr wrap="square" rtlCol="0">
            <a:spAutoFit/>
          </a:bodyPr>
          <a:lstStyle/>
          <a:p>
            <a:r>
              <a:rPr lang="de-CH" dirty="0" smtClean="0"/>
              <a:t>Bonaparte</a:t>
            </a:r>
            <a:endParaRPr lang="fr-FR" dirty="0"/>
          </a:p>
        </p:txBody>
      </p:sp>
      <p:sp>
        <p:nvSpPr>
          <p:cNvPr id="66" name="TextBox 65"/>
          <p:cNvSpPr txBox="1"/>
          <p:nvPr/>
        </p:nvSpPr>
        <p:spPr>
          <a:xfrm>
            <a:off x="1541031" y="2128276"/>
            <a:ext cx="788999" cy="369332"/>
          </a:xfrm>
          <a:prstGeom prst="rect">
            <a:avLst/>
          </a:prstGeom>
          <a:noFill/>
        </p:spPr>
        <p:txBody>
          <a:bodyPr wrap="none" rtlCol="0">
            <a:spAutoFit/>
          </a:bodyPr>
          <a:lstStyle/>
          <a:p>
            <a:r>
              <a:rPr lang="de-CH" dirty="0" err="1" smtClean="0"/>
              <a:t>Coude</a:t>
            </a:r>
            <a:endParaRPr lang="fr-FR" dirty="0"/>
          </a:p>
        </p:txBody>
      </p:sp>
      <p:sp>
        <p:nvSpPr>
          <p:cNvPr id="67" name="Title 1"/>
          <p:cNvSpPr>
            <a:spLocks noGrp="1"/>
          </p:cNvSpPr>
          <p:nvPr>
            <p:ph type="title"/>
          </p:nvPr>
        </p:nvSpPr>
        <p:spPr>
          <a:xfrm>
            <a:off x="360141" y="655145"/>
            <a:ext cx="10988376" cy="498049"/>
          </a:xfrm>
          <a:solidFill>
            <a:schemeClr val="accent1">
              <a:lumMod val="20000"/>
              <a:lumOff val="80000"/>
            </a:schemeClr>
          </a:solidFill>
        </p:spPr>
        <p:txBody>
          <a:bodyPr>
            <a:normAutofit/>
          </a:bodyPr>
          <a:lstStyle/>
          <a:p>
            <a:r>
              <a:rPr lang="de-CH" sz="1800" b="1" dirty="0" err="1" smtClean="0">
                <a:solidFill>
                  <a:srgbClr val="FF0000"/>
                </a:solidFill>
              </a:rPr>
              <a:t>Amusons</a:t>
            </a:r>
            <a:r>
              <a:rPr lang="de-CH" sz="1800" b="1" dirty="0" smtClean="0">
                <a:solidFill>
                  <a:srgbClr val="FF0000"/>
                </a:solidFill>
              </a:rPr>
              <a:t>-nous!</a:t>
            </a:r>
            <a:endParaRPr lang="fr-FR" sz="1800" b="1" dirty="0">
              <a:solidFill>
                <a:srgbClr val="FF0000"/>
              </a:solidFill>
            </a:endParaRPr>
          </a:p>
        </p:txBody>
      </p:sp>
      <p:sp>
        <p:nvSpPr>
          <p:cNvPr id="68" name="Content Placeholder 2"/>
          <p:cNvSpPr txBox="1">
            <a:spLocks/>
          </p:cNvSpPr>
          <p:nvPr/>
        </p:nvSpPr>
        <p:spPr>
          <a:xfrm>
            <a:off x="2102354" y="710926"/>
            <a:ext cx="7705275" cy="29909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1800" i="1" dirty="0" err="1" smtClean="0"/>
              <a:t>Vous</a:t>
            </a:r>
            <a:r>
              <a:rPr lang="de-CH" sz="1800" i="1" dirty="0" smtClean="0"/>
              <a:t> </a:t>
            </a:r>
            <a:r>
              <a:rPr lang="de-CH" sz="1800" i="1" dirty="0" err="1" smtClean="0"/>
              <a:t>avez</a:t>
            </a:r>
            <a:r>
              <a:rPr lang="de-CH" sz="1800" i="1" dirty="0" smtClean="0"/>
              <a:t> </a:t>
            </a:r>
            <a:r>
              <a:rPr lang="de-CH" sz="1800" i="1" dirty="0"/>
              <a:t>5</a:t>
            </a:r>
            <a:r>
              <a:rPr lang="de-CH" sz="1800" i="1" dirty="0" smtClean="0"/>
              <a:t> </a:t>
            </a:r>
            <a:r>
              <a:rPr lang="de-CH" sz="1800" i="1" dirty="0" err="1" smtClean="0"/>
              <a:t>secondes</a:t>
            </a:r>
            <a:r>
              <a:rPr lang="de-CH" sz="1800" i="1" dirty="0" smtClean="0"/>
              <a:t> </a:t>
            </a:r>
            <a:r>
              <a:rPr lang="de-CH" sz="1800" i="1" dirty="0" err="1" smtClean="0"/>
              <a:t>pour</a:t>
            </a:r>
            <a:r>
              <a:rPr lang="de-CH" sz="1800" i="1" dirty="0" smtClean="0"/>
              <a:t> </a:t>
            </a:r>
            <a:r>
              <a:rPr lang="de-CH" sz="1800" i="1" dirty="0" err="1" smtClean="0"/>
              <a:t>retouver</a:t>
            </a:r>
            <a:r>
              <a:rPr lang="de-CH" sz="1800" i="1" dirty="0" smtClean="0"/>
              <a:t> le </a:t>
            </a:r>
            <a:r>
              <a:rPr lang="de-CH" sz="1800" i="1" dirty="0" err="1" smtClean="0"/>
              <a:t>mot</a:t>
            </a:r>
            <a:r>
              <a:rPr lang="de-CH" sz="1800" i="1" dirty="0" smtClean="0"/>
              <a:t> </a:t>
            </a:r>
            <a:r>
              <a:rPr lang="de-CH" sz="1800" b="1" i="1" dirty="0" smtClean="0"/>
              <a:t>CHAISE</a:t>
            </a:r>
            <a:r>
              <a:rPr lang="de-CH" sz="1800" i="1" dirty="0" smtClean="0"/>
              <a:t> </a:t>
            </a:r>
            <a:r>
              <a:rPr lang="de-CH" sz="1800" i="1" dirty="0" err="1" smtClean="0"/>
              <a:t>parmi</a:t>
            </a:r>
            <a:r>
              <a:rPr lang="de-CH" sz="1800" i="1" dirty="0" smtClean="0"/>
              <a:t> les </a:t>
            </a:r>
            <a:r>
              <a:rPr lang="de-CH" sz="1800" i="1" dirty="0" err="1" smtClean="0"/>
              <a:t>mots</a:t>
            </a:r>
            <a:r>
              <a:rPr lang="de-CH" sz="1800" i="1" dirty="0" smtClean="0"/>
              <a:t> </a:t>
            </a:r>
            <a:r>
              <a:rPr lang="de-CH" sz="1800" i="1" dirty="0" err="1" smtClean="0"/>
              <a:t>suivants</a:t>
            </a:r>
            <a:endParaRPr lang="de-CH" sz="2400" dirty="0" smtClean="0"/>
          </a:p>
          <a:p>
            <a:pPr marL="0" indent="0">
              <a:buFont typeface="Arial" panose="020B0604020202020204" pitchFamily="34" charset="0"/>
              <a:buNone/>
            </a:pPr>
            <a:endParaRPr lang="fr-FR" sz="2400" dirty="0"/>
          </a:p>
        </p:txBody>
      </p:sp>
      <p:sp>
        <p:nvSpPr>
          <p:cNvPr id="69" name="TextBox 68"/>
          <p:cNvSpPr txBox="1"/>
          <p:nvPr/>
        </p:nvSpPr>
        <p:spPr>
          <a:xfrm>
            <a:off x="2916865" y="5005423"/>
            <a:ext cx="8844601" cy="1384995"/>
          </a:xfrm>
          <a:prstGeom prst="rect">
            <a:avLst/>
          </a:prstGeom>
          <a:solidFill>
            <a:schemeClr val="accent2">
              <a:lumMod val="40000"/>
              <a:lumOff val="60000"/>
            </a:schemeClr>
          </a:solidFill>
        </p:spPr>
        <p:txBody>
          <a:bodyPr wrap="none" rtlCol="0">
            <a:spAutoFit/>
          </a:bodyPr>
          <a:lstStyle/>
          <a:p>
            <a:r>
              <a:rPr lang="de-CH" sz="2800" dirty="0" smtClean="0"/>
              <a:t>Qu’est-ce qui </a:t>
            </a:r>
            <a:r>
              <a:rPr lang="de-CH" sz="2800" dirty="0" err="1" smtClean="0"/>
              <a:t>s’est</a:t>
            </a:r>
            <a:r>
              <a:rPr lang="de-CH" sz="2800" dirty="0" smtClean="0"/>
              <a:t> passé?</a:t>
            </a:r>
          </a:p>
          <a:p>
            <a:r>
              <a:rPr lang="de-CH" sz="2800" dirty="0" smtClean="0"/>
              <a:t>Qu’est ce </a:t>
            </a:r>
            <a:r>
              <a:rPr lang="de-CH" sz="2800" dirty="0" err="1" smtClean="0"/>
              <a:t>que</a:t>
            </a:r>
            <a:r>
              <a:rPr lang="de-CH" sz="2800" dirty="0" smtClean="0"/>
              <a:t> </a:t>
            </a:r>
            <a:r>
              <a:rPr lang="de-CH" sz="2800" dirty="0" err="1" smtClean="0"/>
              <a:t>cette</a:t>
            </a:r>
            <a:r>
              <a:rPr lang="de-CH" sz="2800" dirty="0" smtClean="0"/>
              <a:t> </a:t>
            </a:r>
            <a:r>
              <a:rPr lang="de-CH" sz="2800" dirty="0" err="1" smtClean="0"/>
              <a:t>expérience</a:t>
            </a:r>
            <a:r>
              <a:rPr lang="de-CH" sz="2800" dirty="0" smtClean="0"/>
              <a:t> </a:t>
            </a:r>
            <a:r>
              <a:rPr lang="de-CH" sz="2800" dirty="0" err="1" smtClean="0"/>
              <a:t>vous</a:t>
            </a:r>
            <a:r>
              <a:rPr lang="de-CH" sz="2800" dirty="0" smtClean="0"/>
              <a:t> a </a:t>
            </a:r>
            <a:r>
              <a:rPr lang="de-CH" sz="2800" dirty="0" err="1" smtClean="0"/>
              <a:t>appris</a:t>
            </a:r>
            <a:r>
              <a:rPr lang="de-CH" sz="2800" dirty="0" smtClean="0"/>
              <a:t>?</a:t>
            </a:r>
          </a:p>
          <a:p>
            <a:r>
              <a:rPr lang="de-CH" sz="2800" dirty="0" smtClean="0"/>
              <a:t>Comment cette </a:t>
            </a:r>
            <a:r>
              <a:rPr lang="de-CH" sz="2800" dirty="0" err="1" smtClean="0"/>
              <a:t>leçon</a:t>
            </a:r>
            <a:r>
              <a:rPr lang="de-CH" sz="2800" dirty="0" smtClean="0"/>
              <a:t> peut-elle </a:t>
            </a:r>
            <a:r>
              <a:rPr lang="de-CH" sz="2800" dirty="0" err="1" smtClean="0"/>
              <a:t>s’appliquer</a:t>
            </a:r>
            <a:r>
              <a:rPr lang="de-CH" sz="2800" dirty="0" smtClean="0"/>
              <a:t> à </a:t>
            </a:r>
            <a:r>
              <a:rPr lang="de-CH" sz="2800" dirty="0" err="1" smtClean="0"/>
              <a:t>l’entreposage</a:t>
            </a:r>
            <a:r>
              <a:rPr lang="de-CH" sz="2800" dirty="0" smtClean="0"/>
              <a:t>?</a:t>
            </a:r>
            <a:endParaRPr lang="fr-FR" sz="2800" dirty="0"/>
          </a:p>
        </p:txBody>
      </p:sp>
      <p:sp>
        <p:nvSpPr>
          <p:cNvPr id="70" name="Rectangle 69"/>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1" name="TextBox 70"/>
          <p:cNvSpPr txBox="1"/>
          <p:nvPr/>
        </p:nvSpPr>
        <p:spPr>
          <a:xfrm>
            <a:off x="8187455" y="3131389"/>
            <a:ext cx="798617" cy="369332"/>
          </a:xfrm>
          <a:prstGeom prst="rect">
            <a:avLst/>
          </a:prstGeom>
          <a:noFill/>
        </p:spPr>
        <p:txBody>
          <a:bodyPr wrap="none" rtlCol="0">
            <a:spAutoFit/>
          </a:bodyPr>
          <a:lstStyle/>
          <a:p>
            <a:r>
              <a:rPr lang="de-CH" dirty="0" smtClean="0"/>
              <a:t>Chaise</a:t>
            </a:r>
            <a:endParaRPr lang="fr-FR" dirty="0"/>
          </a:p>
        </p:txBody>
      </p:sp>
    </p:spTree>
    <p:extLst>
      <p:ext uri="{BB962C8B-B14F-4D97-AF65-F5344CB8AC3E}">
        <p14:creationId xmlns:p14="http://schemas.microsoft.com/office/powerpoint/2010/main" val="3344179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3104649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72" y="239997"/>
            <a:ext cx="10413732" cy="655153"/>
          </a:xfrm>
          <a:solidFill>
            <a:schemeClr val="accent1">
              <a:lumMod val="20000"/>
              <a:lumOff val="80000"/>
            </a:schemeClr>
          </a:solidFill>
        </p:spPr>
        <p:txBody>
          <a:bodyPr>
            <a:normAutofit/>
          </a:bodyPr>
          <a:lstStyle/>
          <a:p>
            <a:r>
              <a:rPr lang="de-CH" sz="2800" b="1" dirty="0" err="1" smtClean="0"/>
              <a:t>Eléments</a:t>
            </a:r>
            <a:r>
              <a:rPr lang="de-CH" sz="2800" b="1" dirty="0" smtClean="0"/>
              <a:t> à prendre en compte </a:t>
            </a:r>
            <a:r>
              <a:rPr lang="de-CH" sz="2800" b="1" dirty="0" err="1" smtClean="0"/>
              <a:t>lors</a:t>
            </a:r>
            <a:r>
              <a:rPr lang="de-CH" sz="2800" b="1" dirty="0" smtClean="0"/>
              <a:t> de </a:t>
            </a:r>
            <a:r>
              <a:rPr lang="de-CH" sz="2800" b="1" dirty="0" err="1" smtClean="0"/>
              <a:t>l’aménagement</a:t>
            </a:r>
            <a:r>
              <a:rPr lang="de-CH" sz="2800" b="1" dirty="0" smtClean="0"/>
              <a:t> de </a:t>
            </a:r>
            <a:r>
              <a:rPr lang="de-CH" sz="2800" b="1" dirty="0" err="1" smtClean="0"/>
              <a:t>l’entrep</a:t>
            </a:r>
            <a:r>
              <a:rPr lang="de-CH" sz="2800" dirty="0" err="1" smtClean="0">
                <a:latin typeface="Calibri" panose="020F0502020204030204" pitchFamily="34" charset="0"/>
                <a:cs typeface="Calibri" panose="020F0502020204030204" pitchFamily="34" charset="0"/>
              </a:rPr>
              <a:t>ô</a:t>
            </a:r>
            <a:r>
              <a:rPr lang="de-CH" sz="2800" b="1" dirty="0" err="1" smtClean="0"/>
              <a:t>t</a:t>
            </a:r>
            <a:endParaRPr lang="fr-FR" sz="2800" b="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6821" t="2904" r="5483" b="3097"/>
          <a:stretch/>
        </p:blipFill>
        <p:spPr>
          <a:xfrm>
            <a:off x="5289483" y="1031461"/>
            <a:ext cx="5837321" cy="5477760"/>
          </a:xfrm>
        </p:spPr>
      </p:pic>
      <p:pic>
        <p:nvPicPr>
          <p:cNvPr id="5" name="Content Placeholder 3" descr="IMG-20180614-WA0015.jpg">
            <a:extLst>
              <a:ext uri="{FF2B5EF4-FFF2-40B4-BE49-F238E27FC236}">
                <a16:creationId xmlns:a16="http://schemas.microsoft.com/office/drawing/2014/main" id="{3BB96BE2-A121-4F8C-87C7-E8054339C77B}"/>
              </a:ext>
            </a:extLst>
          </p:cNvPr>
          <p:cNvPicPr>
            <a:picLocks noChangeAspect="1"/>
          </p:cNvPicPr>
          <p:nvPr/>
        </p:nvPicPr>
        <p:blipFill>
          <a:blip r:embed="rId3">
            <a:extLst>
              <a:ext uri="{28A0092B-C50C-407E-A947-70E740481C1C}">
                <a14:useLocalDpi xmlns:a14="http://schemas.microsoft.com/office/drawing/2010/main" val="0"/>
              </a:ext>
            </a:extLst>
          </a:blip>
          <a:srcRect l="-1120" t="-2" r="-609" b="-201"/>
          <a:stretch>
            <a:fillRect/>
          </a:stretch>
        </p:blipFill>
        <p:spPr bwMode="auto">
          <a:xfrm>
            <a:off x="909989" y="1528861"/>
            <a:ext cx="4215865" cy="4980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103991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72CC8-1E43-4A1B-A300-CCF79FAF786E}"/>
              </a:ext>
            </a:extLst>
          </p:cNvPr>
          <p:cNvSpPr>
            <a:spLocks noGrp="1"/>
          </p:cNvSpPr>
          <p:nvPr>
            <p:ph type="title"/>
          </p:nvPr>
        </p:nvSpPr>
        <p:spPr>
          <a:xfrm>
            <a:off x="890997" y="900290"/>
            <a:ext cx="10515600" cy="418298"/>
          </a:xfrm>
        </p:spPr>
        <p:txBody>
          <a:bodyPr>
            <a:normAutofit fontScale="90000"/>
          </a:bodyPr>
          <a:lstStyle/>
          <a:p>
            <a:pPr algn="ctr"/>
            <a:r>
              <a:rPr lang="fr-FR" sz="3600" b="1" dirty="0"/>
              <a:t>LES PRINCIPAUX AIRES D’UN </a:t>
            </a:r>
            <a:r>
              <a:rPr lang="fr-FR" sz="3600" b="1" dirty="0" smtClean="0"/>
              <a:t>ENTREPÔT</a:t>
            </a:r>
            <a:endParaRPr lang="en-US" dirty="0"/>
          </a:p>
        </p:txBody>
      </p:sp>
      <p:sp>
        <p:nvSpPr>
          <p:cNvPr id="3" name="Content Placeholder 2">
            <a:extLst>
              <a:ext uri="{FF2B5EF4-FFF2-40B4-BE49-F238E27FC236}">
                <a16:creationId xmlns:a16="http://schemas.microsoft.com/office/drawing/2014/main" id="{589219A2-4F19-46BC-AF29-F777E7D70921}"/>
              </a:ext>
            </a:extLst>
          </p:cNvPr>
          <p:cNvSpPr>
            <a:spLocks noGrp="1"/>
          </p:cNvSpPr>
          <p:nvPr>
            <p:ph idx="1"/>
          </p:nvPr>
        </p:nvSpPr>
        <p:spPr>
          <a:xfrm>
            <a:off x="704249" y="1529114"/>
            <a:ext cx="10529504" cy="4688808"/>
          </a:xfrm>
        </p:spPr>
        <p:txBody>
          <a:bodyPr>
            <a:normAutofit lnSpcReduction="10000"/>
          </a:bodyPr>
          <a:lstStyle/>
          <a:p>
            <a:pPr marL="514350" indent="-514350">
              <a:buFont typeface="+mj-lt"/>
              <a:buAutoNum type="arabicPeriod"/>
            </a:pPr>
            <a:r>
              <a:rPr lang="en-US" b="1" dirty="0"/>
              <a:t>Aire de </a:t>
            </a:r>
            <a:r>
              <a:rPr lang="en-US" b="1" dirty="0" smtClean="0"/>
              <a:t>réception</a:t>
            </a:r>
            <a:r>
              <a:rPr lang="en-US" dirty="0"/>
              <a:t>:</a:t>
            </a:r>
            <a:r>
              <a:rPr lang="fr-FR" dirty="0"/>
              <a:t> l’endroit réserv</a:t>
            </a:r>
            <a:r>
              <a:rPr lang="fr-FR" dirty="0">
                <a:latin typeface="Calibri" panose="020F0502020204030204" pitchFamily="34" charset="0"/>
              </a:rPr>
              <a:t>é</a:t>
            </a:r>
            <a:r>
              <a:rPr lang="fr-FR" dirty="0"/>
              <a:t> dans un entrepôt pour recevoir des marchandises provenant de l’extérieur.</a:t>
            </a:r>
          </a:p>
          <a:p>
            <a:pPr marL="514350" indent="-514350">
              <a:buFont typeface="+mj-lt"/>
              <a:buAutoNum type="arabicPeriod"/>
            </a:pPr>
            <a:endParaRPr lang="en-US" sz="1400" dirty="0"/>
          </a:p>
          <a:p>
            <a:pPr marL="514350" indent="-514350">
              <a:buAutoNum type="arabicPeriod" startAt="2"/>
            </a:pPr>
            <a:r>
              <a:rPr lang="en-US" b="1" dirty="0"/>
              <a:t>Aire de livraison:</a:t>
            </a:r>
            <a:r>
              <a:rPr lang="fr-FR" b="1" dirty="0"/>
              <a:t> </a:t>
            </a:r>
            <a:r>
              <a:rPr lang="fr-FR" dirty="0"/>
              <a:t>Espace r</a:t>
            </a:r>
            <a:r>
              <a:rPr lang="fr-FR" dirty="0">
                <a:latin typeface="Calibri" panose="020F0502020204030204" pitchFamily="34" charset="0"/>
              </a:rPr>
              <a:t>éservé dans un entrepôt pour livrer des marchandises</a:t>
            </a:r>
            <a:r>
              <a:rPr lang="fr-FR" dirty="0" smtClean="0">
                <a:latin typeface="Calibri" panose="020F0502020204030204" pitchFamily="34" charset="0"/>
              </a:rPr>
              <a:t>.</a:t>
            </a:r>
          </a:p>
          <a:p>
            <a:pPr marL="514350" indent="-514350">
              <a:buAutoNum type="arabicPeriod" startAt="2"/>
            </a:pPr>
            <a:endParaRPr lang="fr-FR" sz="1400" dirty="0">
              <a:latin typeface="Calibri" panose="020F0502020204030204" pitchFamily="34" charset="0"/>
            </a:endParaRPr>
          </a:p>
          <a:p>
            <a:pPr marL="514350" indent="-514350" algn="just">
              <a:buAutoNum type="arabicPeriod" startAt="2"/>
            </a:pPr>
            <a:r>
              <a:rPr lang="en-US" b="1" dirty="0" smtClean="0"/>
              <a:t>Aire </a:t>
            </a:r>
            <a:r>
              <a:rPr lang="en-US" b="1" dirty="0"/>
              <a:t>de stockage</a:t>
            </a:r>
            <a:r>
              <a:rPr lang="en-US" dirty="0"/>
              <a:t>:</a:t>
            </a:r>
            <a:r>
              <a:rPr lang="fr-FR" dirty="0"/>
              <a:t>Subdivision structurelle qui regroupe les </a:t>
            </a:r>
            <a:r>
              <a:rPr lang="fr-FR" dirty="0">
                <a:hlinkClick r:id="rId2"/>
              </a:rPr>
              <a:t>emplacements</a:t>
            </a:r>
            <a:r>
              <a:rPr lang="fr-FR" dirty="0"/>
              <a:t> avec des caractéristiques similaires pour les entrées de stocks.</a:t>
            </a:r>
          </a:p>
          <a:p>
            <a:pPr marL="514350" indent="-514350">
              <a:buAutoNum type="arabicPeriod" startAt="2"/>
            </a:pPr>
            <a:endParaRPr lang="en-US" sz="1400" dirty="0"/>
          </a:p>
          <a:p>
            <a:pPr marL="514350" indent="-514350">
              <a:buAutoNum type="arabicPeriod" startAt="2"/>
            </a:pPr>
            <a:r>
              <a:rPr lang="en-US" b="1" dirty="0"/>
              <a:t>Aire de transit</a:t>
            </a:r>
            <a:r>
              <a:rPr lang="en-US" dirty="0"/>
              <a:t>: zone de chargement et de d</a:t>
            </a:r>
            <a:r>
              <a:rPr lang="en-US" dirty="0">
                <a:latin typeface="Calibri" panose="020F0502020204030204" pitchFamily="34" charset="0"/>
              </a:rPr>
              <a:t>échargement des articles.</a:t>
            </a:r>
            <a:endParaRPr lang="en-US" dirty="0"/>
          </a:p>
        </p:txBody>
      </p:sp>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186814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pic>
        <p:nvPicPr>
          <p:cNvPr id="4" name="Picture 3"/>
          <p:cNvPicPr>
            <a:picLocks noChangeAspect="1"/>
          </p:cNvPicPr>
          <p:nvPr/>
        </p:nvPicPr>
        <p:blipFill>
          <a:blip r:embed="rId2"/>
          <a:stretch>
            <a:fillRect/>
          </a:stretch>
        </p:blipFill>
        <p:spPr>
          <a:xfrm>
            <a:off x="178657" y="882185"/>
            <a:ext cx="11834686" cy="5389563"/>
          </a:xfrm>
          <a:prstGeom prst="rect">
            <a:avLst/>
          </a:prstGeo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40927557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90038"/>
          <a:stretch/>
        </p:blipFill>
        <p:spPr>
          <a:xfrm>
            <a:off x="102823" y="542539"/>
            <a:ext cx="12192000" cy="585771"/>
          </a:xfrm>
        </p:spPr>
      </p:pic>
      <p:sp>
        <p:nvSpPr>
          <p:cNvPr id="5" name="Rectangle 4"/>
          <p:cNvSpPr/>
          <p:nvPr/>
        </p:nvSpPr>
        <p:spPr>
          <a:xfrm>
            <a:off x="102823" y="88133"/>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1653" t="45199"/>
          <a:stretch/>
        </p:blipFill>
        <p:spPr>
          <a:xfrm>
            <a:off x="102822" y="1086284"/>
            <a:ext cx="12209723" cy="5530825"/>
          </a:xfrm>
          <a:prstGeom prst="rect">
            <a:avLst/>
          </a:prstGeom>
        </p:spPr>
      </p:pic>
    </p:spTree>
    <p:extLst>
      <p:ext uri="{BB962C8B-B14F-4D97-AF65-F5344CB8AC3E}">
        <p14:creationId xmlns:p14="http://schemas.microsoft.com/office/powerpoint/2010/main" val="1442523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1" cy="6858000"/>
          </a:xfr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36159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stretch>
            <a:fillRect/>
          </a:stretch>
        </p:blipFill>
        <p:spPr>
          <a:xfrm>
            <a:off x="0" y="0"/>
            <a:ext cx="12236529" cy="6857999"/>
          </a:xfrm>
          <a:prstGeom prst="rect">
            <a:avLst/>
          </a:prstGeo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5" name="Picture 4"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216" y="208355"/>
            <a:ext cx="1981200" cy="485775"/>
          </a:xfrm>
          <a:prstGeom prst="rect">
            <a:avLst/>
          </a:prstGeom>
          <a:noFill/>
          <a:ln w="9525">
            <a:noFill/>
            <a:miter lim="800000"/>
            <a:headEnd/>
            <a:tailEnd/>
          </a:ln>
        </p:spPr>
      </p:pic>
    </p:spTree>
    <p:extLst>
      <p:ext uri="{BB962C8B-B14F-4D97-AF65-F5344CB8AC3E}">
        <p14:creationId xmlns:p14="http://schemas.microsoft.com/office/powerpoint/2010/main" val="14185466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40776901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72CC8-1E43-4A1B-A300-CCF79FAF786E}"/>
              </a:ext>
            </a:extLst>
          </p:cNvPr>
          <p:cNvSpPr>
            <a:spLocks noGrp="1"/>
          </p:cNvSpPr>
          <p:nvPr>
            <p:ph type="title"/>
          </p:nvPr>
        </p:nvSpPr>
        <p:spPr>
          <a:xfrm>
            <a:off x="563695" y="653816"/>
            <a:ext cx="10821854" cy="571870"/>
          </a:xfrm>
          <a:solidFill>
            <a:schemeClr val="accent1">
              <a:lumMod val="20000"/>
              <a:lumOff val="80000"/>
            </a:schemeClr>
          </a:solidFill>
        </p:spPr>
        <p:txBody>
          <a:bodyPr>
            <a:normAutofit/>
          </a:bodyPr>
          <a:lstStyle/>
          <a:p>
            <a:r>
              <a:rPr lang="fr-FR" sz="2800" b="1" dirty="0" smtClean="0">
                <a:latin typeface="Arial Black" panose="020B0A04020102020204" pitchFamily="34" charset="0"/>
              </a:rPr>
              <a:t>SYSTÊME </a:t>
            </a:r>
            <a:r>
              <a:rPr lang="fr-FR" sz="2800" b="1" dirty="0">
                <a:latin typeface="Arial Black" panose="020B0A04020102020204" pitchFamily="34" charset="0"/>
              </a:rPr>
              <a:t>D’ADDRESSE DANS </a:t>
            </a:r>
            <a:r>
              <a:rPr lang="fr-FR" sz="2800" b="1" dirty="0" smtClean="0">
                <a:latin typeface="Arial Black" panose="020B0A04020102020204" pitchFamily="34" charset="0"/>
              </a:rPr>
              <a:t>L’ENTREPÔT</a:t>
            </a:r>
            <a:endParaRPr lang="en-US" sz="3600" b="1" dirty="0">
              <a:latin typeface="Arial Black" panose="020B0A04020102020204" pitchFamily="34" charset="0"/>
            </a:endParaRPr>
          </a:p>
        </p:txBody>
      </p:sp>
      <p:graphicFrame>
        <p:nvGraphicFramePr>
          <p:cNvPr id="4" name="Content Placeholder 3">
            <a:extLst>
              <a:ext uri="{FF2B5EF4-FFF2-40B4-BE49-F238E27FC236}">
                <a16:creationId xmlns:a16="http://schemas.microsoft.com/office/drawing/2014/main" id="{33B4DAEA-AC5C-406F-B1EE-A277FB0C4ADA}"/>
              </a:ext>
            </a:extLst>
          </p:cNvPr>
          <p:cNvGraphicFramePr>
            <a:graphicFrameLocks noGrp="1"/>
          </p:cNvGraphicFramePr>
          <p:nvPr>
            <p:ph idx="1"/>
            <p:extLst/>
          </p:nvPr>
        </p:nvGraphicFramePr>
        <p:xfrm>
          <a:off x="4710699" y="1545973"/>
          <a:ext cx="6674850" cy="4952103"/>
        </p:xfrm>
        <a:graphic>
          <a:graphicData uri="http://schemas.openxmlformats.org/drawingml/2006/table">
            <a:tbl>
              <a:tblPr>
                <a:tableStyleId>{5C22544A-7EE6-4342-B048-85BDC9FD1C3A}</a:tableStyleId>
              </a:tblPr>
              <a:tblGrid>
                <a:gridCol w="6674850">
                  <a:extLst>
                    <a:ext uri="{9D8B030D-6E8A-4147-A177-3AD203B41FA5}">
                      <a16:colId xmlns:a16="http://schemas.microsoft.com/office/drawing/2014/main" val="1540246917"/>
                    </a:ext>
                  </a:extLst>
                </a:gridCol>
              </a:tblGrid>
              <a:tr h="4952103">
                <a:tc>
                  <a:txBody>
                    <a:bodyPr/>
                    <a:lstStyle/>
                    <a:p>
                      <a:pPr marL="0" marR="0" algn="just">
                        <a:lnSpc>
                          <a:spcPct val="115000"/>
                        </a:lnSpc>
                        <a:spcBef>
                          <a:spcPts val="0"/>
                        </a:spcBef>
                        <a:spcAft>
                          <a:spcPts val="1000"/>
                        </a:spcAft>
                      </a:pPr>
                      <a:r>
                        <a:rPr lang="fr-FR" sz="2800" dirty="0">
                          <a:effectLst/>
                        </a:rPr>
                        <a:t>Les articles stockés doivent être </a:t>
                      </a:r>
                      <a:r>
                        <a:rPr lang="fr-FR" sz="2800" dirty="0" smtClean="0">
                          <a:effectLst/>
                        </a:rPr>
                        <a:t>disposés </a:t>
                      </a:r>
                      <a:r>
                        <a:rPr lang="fr-FR" sz="2800" dirty="0">
                          <a:effectLst/>
                        </a:rPr>
                        <a:t>de manière à ce que chaque section puisse recevoir une adresse de localisation à l’aide des codes. Ces codes doivent indiquer</a:t>
                      </a:r>
                      <a:r>
                        <a:rPr lang="fr-FR" sz="2800" dirty="0" smtClean="0">
                          <a:effectLst/>
                        </a:rPr>
                        <a:t>:</a:t>
                      </a:r>
                    </a:p>
                    <a:p>
                      <a:pPr marL="0" marR="0" algn="just">
                        <a:lnSpc>
                          <a:spcPct val="115000"/>
                        </a:lnSpc>
                        <a:spcBef>
                          <a:spcPts val="0"/>
                        </a:spcBef>
                        <a:spcAft>
                          <a:spcPts val="1000"/>
                        </a:spcAft>
                      </a:pPr>
                      <a:endParaRPr lang="en-US" sz="1100" dirty="0">
                        <a:effectLst/>
                      </a:endParaRPr>
                    </a:p>
                    <a:p>
                      <a:pPr marL="342900" marR="0" lvl="0" indent="-342900" algn="just">
                        <a:lnSpc>
                          <a:spcPct val="115000"/>
                        </a:lnSpc>
                        <a:spcBef>
                          <a:spcPts val="0"/>
                        </a:spcBef>
                        <a:spcAft>
                          <a:spcPts val="0"/>
                        </a:spcAft>
                        <a:buFont typeface="+mj-lt"/>
                        <a:buAutoNum type="arabicPeriod"/>
                      </a:pPr>
                      <a:r>
                        <a:rPr lang="fr-FR" sz="2800" dirty="0">
                          <a:effectLst/>
                        </a:rPr>
                        <a:t>Le type de stockage (palette, rayonnage, médicaments sous contrôles, etc</a:t>
                      </a:r>
                      <a:r>
                        <a:rPr lang="fr-FR" sz="2800" dirty="0" smtClean="0">
                          <a:effectLst/>
                        </a:rPr>
                        <a:t>.)</a:t>
                      </a:r>
                      <a:endParaRPr lang="en-US" sz="2800" dirty="0">
                        <a:effectLst/>
                      </a:endParaRPr>
                    </a:p>
                    <a:p>
                      <a:pPr marL="342900" marR="0" lvl="0" indent="-342900" algn="just">
                        <a:lnSpc>
                          <a:spcPct val="115000"/>
                        </a:lnSpc>
                        <a:spcBef>
                          <a:spcPts val="0"/>
                        </a:spcBef>
                        <a:spcAft>
                          <a:spcPts val="1000"/>
                        </a:spcAft>
                        <a:buFont typeface="+mj-lt"/>
                        <a:buAutoNum type="arabicPeriod"/>
                      </a:pPr>
                      <a:r>
                        <a:rPr lang="fr-FR" sz="2800" dirty="0">
                          <a:effectLst/>
                        </a:rPr>
                        <a:t>Les coordonnés de la grille dans le type de stockage (ligne et colonnes)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4219726384"/>
                  </a:ext>
                </a:extLst>
              </a:tr>
            </a:tbl>
          </a:graphicData>
        </a:graphic>
      </p:graphicFrame>
      <p:pic>
        <p:nvPicPr>
          <p:cNvPr id="1028" name="Picture 4" descr="1-convencional-rack-select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95" y="1545973"/>
            <a:ext cx="4147004" cy="2245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63695" y="4013200"/>
            <a:ext cx="4147004" cy="2484876"/>
          </a:xfrm>
          <a:prstGeom prst="rect">
            <a:avLst/>
          </a:prstGeom>
        </p:spPr>
      </p:pic>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857817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22909" y="2473057"/>
            <a:ext cx="10515600" cy="1325563"/>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b="1" dirty="0" smtClean="0"/>
              <a:t>3) </a:t>
            </a:r>
            <a:r>
              <a:rPr lang="en-US" b="1" u="sng" dirty="0"/>
              <a:t>Types de </a:t>
            </a:r>
            <a:r>
              <a:rPr lang="en-US" b="1" u="sng" dirty="0" smtClean="0"/>
              <a:t>stocks </a:t>
            </a:r>
            <a:r>
              <a:rPr lang="en-US" b="1" u="sng" dirty="0"/>
              <a:t>et principes de gestion</a:t>
            </a:r>
            <a:endParaRPr lang="fr-FR" b="1" dirty="0"/>
          </a:p>
        </p:txBody>
      </p:sp>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7053326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B3DD-38F9-4BC1-AAD8-4FAD357E7191}"/>
              </a:ext>
            </a:extLst>
          </p:cNvPr>
          <p:cNvSpPr>
            <a:spLocks noGrp="1"/>
          </p:cNvSpPr>
          <p:nvPr>
            <p:ph type="ctrTitle"/>
          </p:nvPr>
        </p:nvSpPr>
        <p:spPr>
          <a:xfrm>
            <a:off x="1744604" y="1770271"/>
            <a:ext cx="9144000" cy="795130"/>
          </a:xfrm>
          <a:solidFill>
            <a:schemeClr val="accent1">
              <a:lumMod val="20000"/>
              <a:lumOff val="80000"/>
            </a:schemeClr>
          </a:solidFill>
        </p:spPr>
        <p:txBody>
          <a:bodyPr>
            <a:normAutofit/>
          </a:bodyPr>
          <a:lstStyle/>
          <a:p>
            <a:r>
              <a:rPr lang="fr-HT" sz="3200" b="1" dirty="0"/>
              <a:t>MÉTHODES DE VALORISATION DES STOCKS</a:t>
            </a:r>
            <a:endParaRPr lang="en-US" sz="3200" b="1" dirty="0"/>
          </a:p>
        </p:txBody>
      </p:sp>
      <p:sp>
        <p:nvSpPr>
          <p:cNvPr id="3" name="Subtitle 2">
            <a:extLst>
              <a:ext uri="{FF2B5EF4-FFF2-40B4-BE49-F238E27FC236}">
                <a16:creationId xmlns:a16="http://schemas.microsoft.com/office/drawing/2014/main" id="{0AD8D51F-8C35-4E5E-BC17-478F92367EDD}"/>
              </a:ext>
            </a:extLst>
          </p:cNvPr>
          <p:cNvSpPr>
            <a:spLocks noGrp="1"/>
          </p:cNvSpPr>
          <p:nvPr>
            <p:ph type="subTitle" idx="1"/>
          </p:nvPr>
        </p:nvSpPr>
        <p:spPr>
          <a:xfrm>
            <a:off x="675861" y="1417983"/>
            <a:ext cx="10862670" cy="4585252"/>
          </a:xfrm>
        </p:spPr>
        <p:txBody>
          <a:bodyPr>
            <a:normAutofit/>
          </a:bodyPr>
          <a:lstStyle/>
          <a:p>
            <a:pPr lvl="3" algn="l"/>
            <a:endParaRPr lang="fr-FR" dirty="0">
              <a:latin typeface="Calibri" panose="020F0502020204030204" pitchFamily="34" charset="0"/>
            </a:endParaRPr>
          </a:p>
          <a:p>
            <a:pPr lvl="3" algn="just"/>
            <a:endParaRPr lang="fr-FR" dirty="0">
              <a:latin typeface="Calibri" panose="020F0502020204030204" pitchFamily="34" charset="0"/>
            </a:endParaRPr>
          </a:p>
        </p:txBody>
      </p:sp>
      <p:sp>
        <p:nvSpPr>
          <p:cNvPr id="5" name="Rectangle 1">
            <a:extLst>
              <a:ext uri="{FF2B5EF4-FFF2-40B4-BE49-F238E27FC236}">
                <a16:creationId xmlns:a16="http://schemas.microsoft.com/office/drawing/2014/main" id="{F829E588-3B50-4A7F-8F4A-5C7821260292}"/>
              </a:ext>
            </a:extLst>
          </p:cNvPr>
          <p:cNvSpPr>
            <a:spLocks noChangeArrowheads="1"/>
          </p:cNvSpPr>
          <p:nvPr/>
        </p:nvSpPr>
        <p:spPr bwMode="auto">
          <a:xfrm>
            <a:off x="838200" y="36062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5F09BEBE-2F1D-4A3A-9E55-24C88DFC38C5}"/>
              </a:ext>
            </a:extLst>
          </p:cNvPr>
          <p:cNvGraphicFramePr>
            <a:graphicFrameLocks noGrp="1"/>
          </p:cNvGraphicFramePr>
          <p:nvPr>
            <p:extLst/>
          </p:nvPr>
        </p:nvGraphicFramePr>
        <p:xfrm>
          <a:off x="930565" y="2565401"/>
          <a:ext cx="10378471" cy="2290416"/>
        </p:xfrm>
        <a:graphic>
          <a:graphicData uri="http://schemas.openxmlformats.org/drawingml/2006/table">
            <a:tbl>
              <a:tblPr>
                <a:tableStyleId>{5C22544A-7EE6-4342-B048-85BDC9FD1C3A}</a:tableStyleId>
              </a:tblPr>
              <a:tblGrid>
                <a:gridCol w="10378471">
                  <a:extLst>
                    <a:ext uri="{9D8B030D-6E8A-4147-A177-3AD203B41FA5}">
                      <a16:colId xmlns:a16="http://schemas.microsoft.com/office/drawing/2014/main" val="2154875898"/>
                    </a:ext>
                  </a:extLst>
                </a:gridCol>
              </a:tblGrid>
              <a:tr h="2290416">
                <a:tc>
                  <a:txBody>
                    <a:bodyPr/>
                    <a:lstStyle/>
                    <a:p>
                      <a:pPr marL="0" marR="0" algn="l">
                        <a:lnSpc>
                          <a:spcPct val="115000"/>
                        </a:lnSpc>
                        <a:spcBef>
                          <a:spcPts val="0"/>
                        </a:spcBef>
                        <a:spcAft>
                          <a:spcPts val="1000"/>
                        </a:spcAft>
                      </a:pPr>
                      <a:endParaRPr lang="fr-FR" sz="1800" kern="1200" dirty="0">
                        <a:solidFill>
                          <a:schemeClr val="dk1"/>
                        </a:solidFill>
                        <a:effectLst/>
                        <a:latin typeface="+mn-lt"/>
                        <a:ea typeface="+mn-ea"/>
                        <a:cs typeface="+mn-cs"/>
                      </a:endParaRPr>
                    </a:p>
                    <a:p>
                      <a:pPr marL="0" marR="0" algn="just">
                        <a:lnSpc>
                          <a:spcPct val="115000"/>
                        </a:lnSpc>
                        <a:spcBef>
                          <a:spcPts val="0"/>
                        </a:spcBef>
                        <a:spcAft>
                          <a:spcPts val="1000"/>
                        </a:spcAft>
                      </a:pPr>
                      <a:r>
                        <a:rPr lang="fr-FR" sz="3200" kern="1200" dirty="0">
                          <a:solidFill>
                            <a:schemeClr val="dk1"/>
                          </a:solidFill>
                          <a:effectLst/>
                          <a:latin typeface="+mn-lt"/>
                          <a:ea typeface="+mn-ea"/>
                          <a:cs typeface="+mn-cs"/>
                        </a:rPr>
                        <a:t>Il faut savoir quelle m</a:t>
                      </a:r>
                      <a:r>
                        <a:rPr lang="fr-FR" sz="3200" kern="1200" dirty="0">
                          <a:solidFill>
                            <a:schemeClr val="dk1"/>
                          </a:solidFill>
                          <a:effectLst/>
                          <a:latin typeface="Calibri" panose="020F0502020204030204" pitchFamily="34" charset="0"/>
                          <a:ea typeface="+mn-ea"/>
                          <a:cs typeface="+mn-cs"/>
                        </a:rPr>
                        <a:t>é</a:t>
                      </a:r>
                      <a:r>
                        <a:rPr lang="fr-FR" sz="3200" kern="1200" dirty="0">
                          <a:solidFill>
                            <a:schemeClr val="dk1"/>
                          </a:solidFill>
                          <a:effectLst/>
                          <a:latin typeface="+mn-lt"/>
                          <a:ea typeface="+mn-ea"/>
                          <a:cs typeface="+mn-cs"/>
                        </a:rPr>
                        <a:t>thode de valorisation de </a:t>
                      </a:r>
                      <a:r>
                        <a:rPr lang="fr-FR" sz="3200" kern="1200" dirty="0" smtClean="0">
                          <a:solidFill>
                            <a:schemeClr val="dk1"/>
                          </a:solidFill>
                          <a:effectLst/>
                          <a:latin typeface="+mn-lt"/>
                          <a:ea typeface="+mn-ea"/>
                          <a:cs typeface="+mn-cs"/>
                        </a:rPr>
                        <a:t>stocks </a:t>
                      </a:r>
                      <a:r>
                        <a:rPr lang="fr-FR" sz="3200" kern="1200" dirty="0">
                          <a:solidFill>
                            <a:schemeClr val="dk1"/>
                          </a:solidFill>
                          <a:effectLst/>
                          <a:latin typeface="+mn-lt"/>
                          <a:ea typeface="+mn-ea"/>
                          <a:cs typeface="+mn-cs"/>
                        </a:rPr>
                        <a:t>sera </a:t>
                      </a:r>
                      <a:r>
                        <a:rPr lang="fr-FR" sz="3200" kern="1200" dirty="0" smtClean="0">
                          <a:solidFill>
                            <a:schemeClr val="dk1"/>
                          </a:solidFill>
                          <a:effectLst/>
                          <a:latin typeface="+mn-lt"/>
                          <a:ea typeface="+mn-ea"/>
                          <a:cs typeface="+mn-cs"/>
                        </a:rPr>
                        <a:t>utilisée </a:t>
                      </a:r>
                      <a:r>
                        <a:rPr lang="fr-FR" sz="3200" kern="1200" dirty="0">
                          <a:solidFill>
                            <a:schemeClr val="dk1"/>
                          </a:solidFill>
                          <a:effectLst/>
                          <a:latin typeface="+mn-lt"/>
                          <a:ea typeface="+mn-ea"/>
                          <a:cs typeface="+mn-cs"/>
                        </a:rPr>
                        <a:t>pour chaque produit bien avant leur stockage. Cela guidera le positionnement approprié à chaque pile</a:t>
                      </a:r>
                      <a:r>
                        <a:rPr lang="fr-FR" sz="3200" kern="1200" dirty="0" smtClean="0">
                          <a:solidFill>
                            <a:schemeClr val="dk1"/>
                          </a:solidFill>
                          <a:effectLst/>
                          <a:latin typeface="+mn-lt"/>
                          <a:ea typeface="+mn-ea"/>
                          <a:cs typeface="+mn-cs"/>
                        </a:rPr>
                        <a:t>.</a:t>
                      </a:r>
                      <a:endParaRPr lang="fr-FR" sz="3200" b="0" dirty="0">
                        <a:solidFill>
                          <a:srgbClr val="262626"/>
                        </a:solidFill>
                        <a:effectLst/>
                        <a:latin typeface="Calibri" panose="020F0502020204030204" pitchFamily="34" charset="0"/>
                        <a:ea typeface="Calibri" panose="020F0502020204030204" pitchFamily="34" charset="0"/>
                        <a:cs typeface="Museo-500"/>
                      </a:endParaRPr>
                    </a:p>
                  </a:txBody>
                  <a:tcPr marL="114300" marR="114300" marT="0" marB="0">
                    <a:noFill/>
                  </a:tcPr>
                </a:tc>
                <a:extLst>
                  <a:ext uri="{0D108BD9-81ED-4DB2-BD59-A6C34878D82A}">
                    <a16:rowId xmlns:a16="http://schemas.microsoft.com/office/drawing/2014/main" val="3274521707"/>
                  </a:ext>
                </a:extLst>
              </a:tr>
            </a:tbl>
          </a:graphicData>
        </a:graphic>
      </p:graphicFrame>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9310685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B3DD-38F9-4BC1-AAD8-4FAD357E7191}"/>
              </a:ext>
            </a:extLst>
          </p:cNvPr>
          <p:cNvSpPr>
            <a:spLocks noGrp="1"/>
          </p:cNvSpPr>
          <p:nvPr>
            <p:ph type="ctrTitle"/>
          </p:nvPr>
        </p:nvSpPr>
        <p:spPr>
          <a:xfrm>
            <a:off x="1777295" y="635053"/>
            <a:ext cx="9144000" cy="795130"/>
          </a:xfrm>
        </p:spPr>
        <p:txBody>
          <a:bodyPr>
            <a:normAutofit/>
          </a:bodyPr>
          <a:lstStyle/>
          <a:p>
            <a:r>
              <a:rPr lang="fr-HT" sz="3200" b="1" dirty="0"/>
              <a:t>MÉTHODES DE VALORISATION DES STOCKS</a:t>
            </a:r>
            <a:endParaRPr lang="en-US" sz="3200" b="1" dirty="0"/>
          </a:p>
        </p:txBody>
      </p:sp>
      <p:sp>
        <p:nvSpPr>
          <p:cNvPr id="3" name="Subtitle 2">
            <a:extLst>
              <a:ext uri="{FF2B5EF4-FFF2-40B4-BE49-F238E27FC236}">
                <a16:creationId xmlns:a16="http://schemas.microsoft.com/office/drawing/2014/main" id="{0AD8D51F-8C35-4E5E-BC17-478F92367EDD}"/>
              </a:ext>
            </a:extLst>
          </p:cNvPr>
          <p:cNvSpPr>
            <a:spLocks noGrp="1"/>
          </p:cNvSpPr>
          <p:nvPr>
            <p:ph type="subTitle" idx="1"/>
          </p:nvPr>
        </p:nvSpPr>
        <p:spPr>
          <a:xfrm>
            <a:off x="675861" y="1417983"/>
            <a:ext cx="10862670" cy="4585252"/>
          </a:xfrm>
        </p:spPr>
        <p:txBody>
          <a:bodyPr>
            <a:normAutofit/>
          </a:bodyPr>
          <a:lstStyle/>
          <a:p>
            <a:pPr lvl="3" algn="l"/>
            <a:endParaRPr lang="fr-FR" dirty="0">
              <a:latin typeface="Calibri" panose="020F0502020204030204" pitchFamily="34" charset="0"/>
            </a:endParaRPr>
          </a:p>
          <a:p>
            <a:pPr lvl="3" algn="just"/>
            <a:endParaRPr lang="fr-FR" dirty="0">
              <a:latin typeface="Calibri" panose="020F0502020204030204" pitchFamily="34" charset="0"/>
            </a:endParaRPr>
          </a:p>
        </p:txBody>
      </p:sp>
      <p:sp>
        <p:nvSpPr>
          <p:cNvPr id="5" name="Rectangle 1">
            <a:extLst>
              <a:ext uri="{FF2B5EF4-FFF2-40B4-BE49-F238E27FC236}">
                <a16:creationId xmlns:a16="http://schemas.microsoft.com/office/drawing/2014/main" id="{F829E588-3B50-4A7F-8F4A-5C7821260292}"/>
              </a:ext>
            </a:extLst>
          </p:cNvPr>
          <p:cNvSpPr>
            <a:spLocks noChangeArrowheads="1"/>
          </p:cNvSpPr>
          <p:nvPr/>
        </p:nvSpPr>
        <p:spPr bwMode="auto">
          <a:xfrm>
            <a:off x="838200" y="36062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5F09BEBE-2F1D-4A3A-9E55-24C88DFC38C5}"/>
              </a:ext>
            </a:extLst>
          </p:cNvPr>
          <p:cNvGraphicFramePr>
            <a:graphicFrameLocks noGrp="1"/>
          </p:cNvGraphicFramePr>
          <p:nvPr>
            <p:extLst/>
          </p:nvPr>
        </p:nvGraphicFramePr>
        <p:xfrm>
          <a:off x="1160060" y="1705971"/>
          <a:ext cx="10378471" cy="4021476"/>
        </p:xfrm>
        <a:graphic>
          <a:graphicData uri="http://schemas.openxmlformats.org/drawingml/2006/table">
            <a:tbl>
              <a:tblPr>
                <a:tableStyleId>{5C22544A-7EE6-4342-B048-85BDC9FD1C3A}</a:tableStyleId>
              </a:tblPr>
              <a:tblGrid>
                <a:gridCol w="10378471">
                  <a:extLst>
                    <a:ext uri="{9D8B030D-6E8A-4147-A177-3AD203B41FA5}">
                      <a16:colId xmlns:a16="http://schemas.microsoft.com/office/drawing/2014/main" val="2154875898"/>
                    </a:ext>
                  </a:extLst>
                </a:gridCol>
              </a:tblGrid>
              <a:tr h="4021476">
                <a:tc>
                  <a:txBody>
                    <a:bodyPr/>
                    <a:lstStyle/>
                    <a:p>
                      <a:pPr marL="0" marR="0" algn="l">
                        <a:lnSpc>
                          <a:spcPct val="115000"/>
                        </a:lnSpc>
                        <a:spcBef>
                          <a:spcPts val="0"/>
                        </a:spcBef>
                        <a:spcAft>
                          <a:spcPts val="1000"/>
                        </a:spcAft>
                      </a:pPr>
                      <a:r>
                        <a:rPr lang="fr-FR" sz="3200" b="0" dirty="0">
                          <a:solidFill>
                            <a:srgbClr val="262626"/>
                          </a:solidFill>
                          <a:effectLst/>
                          <a:latin typeface="Calibri" panose="020F0502020204030204" pitchFamily="34" charset="0"/>
                          <a:ea typeface="Calibri" panose="020F0502020204030204" pitchFamily="34" charset="0"/>
                          <a:cs typeface="Museo-500"/>
                        </a:rPr>
                        <a:t>Deux méthodes sont retenues dans ce cours:</a:t>
                      </a:r>
                    </a:p>
                    <a:p>
                      <a:pPr marL="0" marR="0" algn="l">
                        <a:lnSpc>
                          <a:spcPct val="115000"/>
                        </a:lnSpc>
                        <a:spcBef>
                          <a:spcPts val="0"/>
                        </a:spcBef>
                        <a:spcAft>
                          <a:spcPts val="1000"/>
                        </a:spcAft>
                      </a:pPr>
                      <a:r>
                        <a:rPr lang="fr-FR" sz="3200" b="1" dirty="0">
                          <a:solidFill>
                            <a:srgbClr val="262626"/>
                          </a:solidFill>
                          <a:effectLst/>
                          <a:latin typeface="Calibri" panose="020F0502020204030204" pitchFamily="34" charset="0"/>
                          <a:ea typeface="Calibri" panose="020F0502020204030204" pitchFamily="34" charset="0"/>
                          <a:cs typeface="Museo-500"/>
                        </a:rPr>
                        <a:t>1- PEPS : premier entré, premier sorti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fr-FR" sz="28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La méthode du premier entré, premier sorti est très utilisée par les entreprises qui commercialisent des denrées périssables.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fr-FR" sz="28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Le principe de la méthode PEPS est très simple : les produits sortis sont les plus anciens du stock</a:t>
                      </a:r>
                      <a:r>
                        <a:rPr lang="fr-FR" sz="3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3274521707"/>
                  </a:ext>
                </a:extLst>
              </a:tr>
            </a:tbl>
          </a:graphicData>
        </a:graphic>
      </p:graphicFrame>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6584203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B3DD-38F9-4BC1-AAD8-4FAD357E7191}"/>
              </a:ext>
            </a:extLst>
          </p:cNvPr>
          <p:cNvSpPr>
            <a:spLocks noGrp="1"/>
          </p:cNvSpPr>
          <p:nvPr>
            <p:ph type="ctrTitle"/>
          </p:nvPr>
        </p:nvSpPr>
        <p:spPr>
          <a:xfrm>
            <a:off x="1668966" y="954399"/>
            <a:ext cx="9144000" cy="795130"/>
          </a:xfrm>
        </p:spPr>
        <p:txBody>
          <a:bodyPr>
            <a:normAutofit/>
          </a:bodyPr>
          <a:lstStyle/>
          <a:p>
            <a:r>
              <a:rPr lang="fr-HT" sz="3200" b="1" dirty="0"/>
              <a:t>MÉTHODES DE VALORISATION DES </a:t>
            </a:r>
            <a:r>
              <a:rPr lang="fr-HT" sz="3200" b="1" dirty="0" smtClean="0"/>
              <a:t>STOCKS (Suite)</a:t>
            </a:r>
            <a:endParaRPr lang="en-US" sz="3200" b="1" dirty="0"/>
          </a:p>
        </p:txBody>
      </p:sp>
      <p:sp>
        <p:nvSpPr>
          <p:cNvPr id="3" name="Subtitle 2">
            <a:extLst>
              <a:ext uri="{FF2B5EF4-FFF2-40B4-BE49-F238E27FC236}">
                <a16:creationId xmlns:a16="http://schemas.microsoft.com/office/drawing/2014/main" id="{0AD8D51F-8C35-4E5E-BC17-478F92367EDD}"/>
              </a:ext>
            </a:extLst>
          </p:cNvPr>
          <p:cNvSpPr>
            <a:spLocks noGrp="1"/>
          </p:cNvSpPr>
          <p:nvPr>
            <p:ph type="subTitle" idx="1"/>
          </p:nvPr>
        </p:nvSpPr>
        <p:spPr>
          <a:xfrm>
            <a:off x="675861" y="1417983"/>
            <a:ext cx="10862670" cy="4585252"/>
          </a:xfrm>
        </p:spPr>
        <p:txBody>
          <a:bodyPr>
            <a:normAutofit/>
          </a:bodyPr>
          <a:lstStyle/>
          <a:p>
            <a:pPr lvl="3" algn="l"/>
            <a:endParaRPr lang="fr-FR" dirty="0">
              <a:latin typeface="Calibri" panose="020F0502020204030204" pitchFamily="34" charset="0"/>
            </a:endParaRPr>
          </a:p>
          <a:p>
            <a:pPr lvl="3" algn="just"/>
            <a:endParaRPr lang="fr-FR" dirty="0">
              <a:latin typeface="Calibri" panose="020F0502020204030204" pitchFamily="34" charset="0"/>
            </a:endParaRPr>
          </a:p>
        </p:txBody>
      </p:sp>
      <p:sp>
        <p:nvSpPr>
          <p:cNvPr id="5" name="Rectangle 1">
            <a:extLst>
              <a:ext uri="{FF2B5EF4-FFF2-40B4-BE49-F238E27FC236}">
                <a16:creationId xmlns:a16="http://schemas.microsoft.com/office/drawing/2014/main" id="{F829E588-3B50-4A7F-8F4A-5C7821260292}"/>
              </a:ext>
            </a:extLst>
          </p:cNvPr>
          <p:cNvSpPr>
            <a:spLocks noChangeArrowheads="1"/>
          </p:cNvSpPr>
          <p:nvPr/>
        </p:nvSpPr>
        <p:spPr bwMode="auto">
          <a:xfrm>
            <a:off x="838200" y="36062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5F09BEBE-2F1D-4A3A-9E55-24C88DFC38C5}"/>
              </a:ext>
            </a:extLst>
          </p:cNvPr>
          <p:cNvGraphicFramePr>
            <a:graphicFrameLocks noGrp="1"/>
          </p:cNvGraphicFramePr>
          <p:nvPr>
            <p:extLst/>
          </p:nvPr>
        </p:nvGraphicFramePr>
        <p:xfrm>
          <a:off x="1160060" y="1417983"/>
          <a:ext cx="10378471" cy="6322060"/>
        </p:xfrm>
        <a:graphic>
          <a:graphicData uri="http://schemas.openxmlformats.org/drawingml/2006/table">
            <a:tbl>
              <a:tblPr>
                <a:tableStyleId>{5C22544A-7EE6-4342-B048-85BDC9FD1C3A}</a:tableStyleId>
              </a:tblPr>
              <a:tblGrid>
                <a:gridCol w="10378471">
                  <a:extLst>
                    <a:ext uri="{9D8B030D-6E8A-4147-A177-3AD203B41FA5}">
                      <a16:colId xmlns:a16="http://schemas.microsoft.com/office/drawing/2014/main" val="2154875898"/>
                    </a:ext>
                  </a:extLst>
                </a:gridCol>
              </a:tblGrid>
              <a:tr h="4021476">
                <a:tc>
                  <a:txBody>
                    <a:bodyPr/>
                    <a:lstStyle/>
                    <a:p>
                      <a:pPr marL="0" marR="0" algn="l">
                        <a:lnSpc>
                          <a:spcPct val="115000"/>
                        </a:lnSpc>
                        <a:spcBef>
                          <a:spcPts val="0"/>
                        </a:spcBef>
                        <a:spcAft>
                          <a:spcPts val="1000"/>
                        </a:spcAft>
                      </a:pPr>
                      <a:endParaRPr lang="fr-FR" sz="3200" b="0" dirty="0" smtClean="0">
                        <a:solidFill>
                          <a:srgbClr val="262626"/>
                        </a:solidFill>
                        <a:effectLst/>
                        <a:latin typeface="Calibri" panose="020F0502020204030204" pitchFamily="34" charset="0"/>
                        <a:ea typeface="Calibri" panose="020F0502020204030204" pitchFamily="34" charset="0"/>
                        <a:cs typeface="Museo-500"/>
                      </a:endParaRPr>
                    </a:p>
                    <a:p>
                      <a:pPr marL="0" marR="0" algn="l">
                        <a:lnSpc>
                          <a:spcPct val="115000"/>
                        </a:lnSpc>
                        <a:spcBef>
                          <a:spcPts val="0"/>
                        </a:spcBef>
                        <a:spcAft>
                          <a:spcPts val="1000"/>
                        </a:spcAft>
                      </a:pPr>
                      <a:r>
                        <a:rPr lang="fr-FR" sz="3200" b="0" dirty="0" smtClean="0">
                          <a:solidFill>
                            <a:srgbClr val="262626"/>
                          </a:solidFill>
                          <a:effectLst/>
                          <a:latin typeface="Calibri" panose="020F0502020204030204" pitchFamily="34" charset="0"/>
                          <a:ea typeface="Calibri" panose="020F0502020204030204" pitchFamily="34" charset="0"/>
                          <a:cs typeface="Museo-500"/>
                        </a:rPr>
                        <a:t>2-</a:t>
                      </a:r>
                      <a:r>
                        <a:rPr lang="fr-FR" sz="2800" b="1" dirty="0" smtClean="0">
                          <a:solidFill>
                            <a:srgbClr val="262626"/>
                          </a:solidFill>
                          <a:effectLst/>
                          <a:latin typeface="Calibri" panose="020F0502020204030204" pitchFamily="34" charset="0"/>
                          <a:ea typeface="Calibri" panose="020F0502020204030204" pitchFamily="34" charset="0"/>
                          <a:cs typeface="Museo-500"/>
                        </a:rPr>
                        <a:t> </a:t>
                      </a:r>
                      <a:r>
                        <a:rPr lang="fr-FR" sz="2800" b="1" dirty="0">
                          <a:solidFill>
                            <a:srgbClr val="262626"/>
                          </a:solidFill>
                          <a:effectLst/>
                          <a:latin typeface="Calibri" panose="020F0502020204030204" pitchFamily="34" charset="0"/>
                          <a:ea typeface="Calibri" panose="020F0502020204030204" pitchFamily="34" charset="0"/>
                          <a:cs typeface="Museo-500"/>
                        </a:rPr>
                        <a:t>DEPS: Dernier entré, Premier sorti</a:t>
                      </a:r>
                    </a:p>
                    <a:p>
                      <a:pPr marL="0" marR="0" algn="l">
                        <a:lnSpc>
                          <a:spcPct val="115000"/>
                        </a:lnSpc>
                        <a:spcBef>
                          <a:spcPts val="0"/>
                        </a:spcBef>
                        <a:spcAft>
                          <a:spcPts val="1000"/>
                        </a:spcAft>
                      </a:pPr>
                      <a:r>
                        <a:rPr lang="fr-FR" sz="2800" kern="1200" dirty="0">
                          <a:solidFill>
                            <a:schemeClr val="dk1"/>
                          </a:solidFill>
                          <a:effectLst/>
                          <a:latin typeface="+mn-lt"/>
                          <a:ea typeface="+mn-ea"/>
                          <a:cs typeface="+mn-cs"/>
                        </a:rPr>
                        <a:t>La valorisation des stocks par la méthode du dernier entré, premier sorti est plus rare et ne s'adresse qu'à un certains types de marchandises.</a:t>
                      </a:r>
                    </a:p>
                    <a:p>
                      <a:pPr marL="0" marR="0" algn="l">
                        <a:lnSpc>
                          <a:spcPct val="115000"/>
                        </a:lnSpc>
                        <a:spcBef>
                          <a:spcPts val="0"/>
                        </a:spcBef>
                        <a:spcAft>
                          <a:spcPts val="1000"/>
                        </a:spcAft>
                      </a:pPr>
                      <a:r>
                        <a:rPr lang="fr-FR" sz="2400" kern="1200" dirty="0">
                          <a:solidFill>
                            <a:schemeClr val="dk1"/>
                          </a:solidFill>
                          <a:effectLst/>
                          <a:latin typeface="+mn-lt"/>
                          <a:ea typeface="+mn-ea"/>
                          <a:cs typeface="+mn-cs"/>
                        </a:rPr>
                        <a:t>C'est notamment le cas du </a:t>
                      </a:r>
                      <a:r>
                        <a:rPr lang="fr-FR" sz="2400" b="1" kern="1200" dirty="0">
                          <a:solidFill>
                            <a:schemeClr val="dk1"/>
                          </a:solidFill>
                          <a:effectLst/>
                          <a:latin typeface="+mn-lt"/>
                          <a:ea typeface="+mn-ea"/>
                          <a:cs typeface="+mn-cs"/>
                        </a:rPr>
                        <a:t>vin</a:t>
                      </a:r>
                      <a:r>
                        <a:rPr lang="fr-FR" sz="2400" kern="1200" dirty="0">
                          <a:solidFill>
                            <a:schemeClr val="dk1"/>
                          </a:solidFill>
                          <a:effectLst/>
                          <a:latin typeface="+mn-lt"/>
                          <a:ea typeface="+mn-ea"/>
                          <a:cs typeface="+mn-cs"/>
                        </a:rPr>
                        <a:t> ou de </a:t>
                      </a:r>
                      <a:r>
                        <a:rPr lang="fr-FR" sz="2400" b="1" kern="1200" dirty="0">
                          <a:solidFill>
                            <a:schemeClr val="dk1"/>
                          </a:solidFill>
                          <a:effectLst/>
                          <a:latin typeface="+mn-lt"/>
                          <a:ea typeface="+mn-ea"/>
                          <a:cs typeface="+mn-cs"/>
                        </a:rPr>
                        <a:t>certains fromages</a:t>
                      </a:r>
                      <a:r>
                        <a:rPr lang="fr-FR" sz="2400" kern="1200" dirty="0">
                          <a:solidFill>
                            <a:schemeClr val="dk1"/>
                          </a:solidFill>
                          <a:effectLst/>
                          <a:latin typeface="+mn-lt"/>
                          <a:ea typeface="+mn-ea"/>
                          <a:cs typeface="+mn-cs"/>
                        </a:rPr>
                        <a:t>. En effet, ces produits acquièrent de la valeur avec le temps.</a:t>
                      </a:r>
                    </a:p>
                    <a:p>
                      <a:pPr marL="0" marR="0" algn="l">
                        <a:lnSpc>
                          <a:spcPct val="115000"/>
                        </a:lnSpc>
                        <a:spcBef>
                          <a:spcPts val="0"/>
                        </a:spcBef>
                        <a:spcAft>
                          <a:spcPts val="1000"/>
                        </a:spcAft>
                      </a:pPr>
                      <a:endParaRPr lang="fr-FR" sz="1800" kern="1200" dirty="0">
                        <a:solidFill>
                          <a:schemeClr val="dk1"/>
                        </a:solidFill>
                        <a:effectLst/>
                        <a:latin typeface="+mn-lt"/>
                        <a:ea typeface="+mn-ea"/>
                        <a:cs typeface="+mn-cs"/>
                      </a:endParaRPr>
                    </a:p>
                    <a:p>
                      <a:pPr marL="0" marR="0" algn="l">
                        <a:lnSpc>
                          <a:spcPct val="115000"/>
                        </a:lnSpc>
                        <a:spcBef>
                          <a:spcPts val="0"/>
                        </a:spcBef>
                        <a:spcAft>
                          <a:spcPts val="1000"/>
                        </a:spcAft>
                      </a:pPr>
                      <a:endParaRPr lang="fr-FR" sz="3200" b="0" dirty="0">
                        <a:solidFill>
                          <a:srgbClr val="262626"/>
                        </a:solidFill>
                        <a:effectLst/>
                        <a:latin typeface="Calibri" panose="020F0502020204030204" pitchFamily="34" charset="0"/>
                        <a:ea typeface="Calibri" panose="020F0502020204030204" pitchFamily="34" charset="0"/>
                        <a:cs typeface="Museo-500"/>
                      </a:endParaRPr>
                    </a:p>
                    <a:p>
                      <a:pPr marL="0" marR="0" algn="l">
                        <a:lnSpc>
                          <a:spcPct val="115000"/>
                        </a:lnSpc>
                        <a:spcBef>
                          <a:spcPts val="0"/>
                        </a:spcBef>
                        <a:spcAft>
                          <a:spcPts val="1000"/>
                        </a:spcAft>
                      </a:pPr>
                      <a:endParaRPr lang="fr-FR" sz="3200" b="0" dirty="0">
                        <a:solidFill>
                          <a:srgbClr val="262626"/>
                        </a:solidFill>
                        <a:effectLst/>
                        <a:latin typeface="Calibri" panose="020F0502020204030204" pitchFamily="34" charset="0"/>
                        <a:ea typeface="Calibri" panose="020F0502020204030204" pitchFamily="34" charset="0"/>
                        <a:cs typeface="Museo-500"/>
                      </a:endParaRPr>
                    </a:p>
                    <a:p>
                      <a:pPr marL="0" marR="0" algn="l">
                        <a:lnSpc>
                          <a:spcPct val="115000"/>
                        </a:lnSpc>
                        <a:spcBef>
                          <a:spcPts val="0"/>
                        </a:spcBef>
                        <a:spcAft>
                          <a:spcPts val="1000"/>
                        </a:spcAft>
                      </a:pPr>
                      <a:endParaRPr lang="fr-FR" sz="3200" b="0" dirty="0">
                        <a:solidFill>
                          <a:srgbClr val="262626"/>
                        </a:solidFill>
                        <a:effectLst/>
                        <a:latin typeface="Calibri" panose="020F0502020204030204" pitchFamily="34" charset="0"/>
                        <a:ea typeface="Calibri" panose="020F0502020204030204" pitchFamily="34" charset="0"/>
                        <a:cs typeface="Museo-500"/>
                      </a:endParaRPr>
                    </a:p>
                  </a:txBody>
                  <a:tcPr marL="114300" marR="114300" marT="0" marB="0">
                    <a:noFill/>
                  </a:tcPr>
                </a:tc>
                <a:extLst>
                  <a:ext uri="{0D108BD9-81ED-4DB2-BD59-A6C34878D82A}">
                    <a16:rowId xmlns:a16="http://schemas.microsoft.com/office/drawing/2014/main" val="3274521707"/>
                  </a:ext>
                </a:extLst>
              </a:tr>
            </a:tbl>
          </a:graphicData>
        </a:graphic>
      </p:graphicFrame>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619949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2301"/>
            <a:ext cx="12191999" cy="5952819"/>
          </a:xfr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607391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08000"/>
            <a:ext cx="12269503" cy="5907869"/>
          </a:xfr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40666997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8" y="660400"/>
            <a:ext cx="12189822" cy="5895442"/>
          </a:xfr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7050109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69" y="508000"/>
            <a:ext cx="12235538" cy="5898798"/>
          </a:xfr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271997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3399" t="31545" r="4375" b="8130"/>
          <a:stretch/>
        </p:blipFill>
        <p:spPr>
          <a:xfrm>
            <a:off x="1471964" y="2219091"/>
            <a:ext cx="9065941" cy="4488366"/>
          </a:xfrm>
          <a:prstGeom prst="rect">
            <a:avLst/>
          </a:prstGeom>
        </p:spPr>
      </p:pic>
      <p:pic>
        <p:nvPicPr>
          <p:cNvPr id="4" name="Picture 3"/>
          <p:cNvPicPr>
            <a:picLocks noChangeAspect="1"/>
          </p:cNvPicPr>
          <p:nvPr/>
        </p:nvPicPr>
        <p:blipFill rotWithShape="1">
          <a:blip r:embed="rId2"/>
          <a:srcRect l="2819" t="4527" r="2516" b="86205"/>
          <a:stretch/>
        </p:blipFill>
        <p:spPr>
          <a:xfrm>
            <a:off x="301084" y="301082"/>
            <a:ext cx="11541512" cy="635620"/>
          </a:xfrm>
          <a:prstGeom prst="rect">
            <a:avLst/>
          </a:prstGeom>
        </p:spPr>
      </p:pic>
      <p:pic>
        <p:nvPicPr>
          <p:cNvPr id="5" name="Picture 4"/>
          <p:cNvPicPr>
            <a:picLocks noChangeAspect="1"/>
          </p:cNvPicPr>
          <p:nvPr/>
        </p:nvPicPr>
        <p:blipFill rotWithShape="1">
          <a:blip r:embed="rId2"/>
          <a:srcRect l="4435" t="31545" r="57668" b="57588"/>
          <a:stretch/>
        </p:blipFill>
        <p:spPr>
          <a:xfrm>
            <a:off x="301084" y="1205259"/>
            <a:ext cx="4620323" cy="745274"/>
          </a:xfrm>
          <a:prstGeom prst="rect">
            <a:avLst/>
          </a:prstGeom>
        </p:spPr>
      </p:pic>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7" name="Picture 6" descr="Bund_RGB_po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42" y="178581"/>
            <a:ext cx="1850081" cy="556065"/>
          </a:xfrm>
          <a:prstGeom prst="rect">
            <a:avLst/>
          </a:prstGeom>
          <a:noFill/>
          <a:ln w="9525">
            <a:noFill/>
            <a:miter lim="800000"/>
            <a:headEnd/>
            <a:tailEnd/>
          </a:ln>
        </p:spPr>
      </p:pic>
    </p:spTree>
    <p:extLst>
      <p:ext uri="{BB962C8B-B14F-4D97-AF65-F5344CB8AC3E}">
        <p14:creationId xmlns:p14="http://schemas.microsoft.com/office/powerpoint/2010/main" val="4738442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57224"/>
            <a:ext cx="12192000" cy="5944491"/>
          </a:xfr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6411138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206" y="283705"/>
            <a:ext cx="11249416" cy="818585"/>
          </a:xfrm>
          <a:solidFill>
            <a:schemeClr val="accent1">
              <a:lumMod val="20000"/>
              <a:lumOff val="80000"/>
            </a:schemeClr>
          </a:solidFill>
        </p:spPr>
        <p:txBody>
          <a:bodyPr/>
          <a:lstStyle/>
          <a:p>
            <a:r>
              <a:rPr lang="fr-FR" dirty="0"/>
              <a:t>Biens endommagés ou </a:t>
            </a:r>
            <a:r>
              <a:rPr lang="fr-FR" dirty="0" smtClean="0"/>
              <a:t>incorrects</a:t>
            </a:r>
            <a:endParaRPr lang="fr-FR" dirty="0"/>
          </a:p>
        </p:txBody>
      </p:sp>
      <p:sp>
        <p:nvSpPr>
          <p:cNvPr id="3" name="Content Placeholder 2"/>
          <p:cNvSpPr>
            <a:spLocks noGrp="1"/>
          </p:cNvSpPr>
          <p:nvPr>
            <p:ph idx="1"/>
          </p:nvPr>
        </p:nvSpPr>
        <p:spPr>
          <a:xfrm>
            <a:off x="3342557" y="1253298"/>
            <a:ext cx="5381821" cy="506347"/>
          </a:xfrm>
        </p:spPr>
        <p:txBody>
          <a:bodyPr/>
          <a:lstStyle/>
          <a:p>
            <a:pPr marL="0" indent="0">
              <a:buNone/>
            </a:pPr>
            <a:r>
              <a:rPr lang="fr-FR" dirty="0">
                <a:latin typeface="Arial Black" panose="020B0A04020102020204" pitchFamily="34" charset="0"/>
              </a:rPr>
              <a:t>Documentez le problème</a:t>
            </a:r>
          </a:p>
          <a:p>
            <a:endParaRPr lang="fr-FR" dirty="0"/>
          </a:p>
        </p:txBody>
      </p:sp>
      <p:pic>
        <p:nvPicPr>
          <p:cNvPr id="5" name="Picture 4"/>
          <p:cNvPicPr>
            <a:picLocks noChangeAspect="1"/>
          </p:cNvPicPr>
          <p:nvPr/>
        </p:nvPicPr>
        <p:blipFill>
          <a:blip r:embed="rId2"/>
          <a:stretch>
            <a:fillRect/>
          </a:stretch>
        </p:blipFill>
        <p:spPr>
          <a:xfrm>
            <a:off x="600206" y="1910653"/>
            <a:ext cx="3107498" cy="2048071"/>
          </a:xfrm>
          <a:prstGeom prst="rect">
            <a:avLst/>
          </a:prstGeom>
        </p:spPr>
      </p:pic>
      <p:sp>
        <p:nvSpPr>
          <p:cNvPr id="7" name="Content Placeholder 2"/>
          <p:cNvSpPr txBox="1">
            <a:spLocks/>
          </p:cNvSpPr>
          <p:nvPr/>
        </p:nvSpPr>
        <p:spPr>
          <a:xfrm>
            <a:off x="3479299" y="1780610"/>
            <a:ext cx="8420427" cy="49396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Ø"/>
            </a:pPr>
            <a:r>
              <a:rPr lang="fr-FR" dirty="0"/>
              <a:t>Ne déplacez pas les biens tant que le problème n’est pas entièrement documenté sur les documents de </a:t>
            </a:r>
            <a:r>
              <a:rPr lang="fr-FR" dirty="0" smtClean="0"/>
              <a:t>livraison/le </a:t>
            </a:r>
            <a:r>
              <a:rPr lang="fr-FR" dirty="0"/>
              <a:t>bon de réception des biens, car cela peut entrainer un litige sur le moment/le lieu où le dommage s’est produit.</a:t>
            </a:r>
          </a:p>
          <a:p>
            <a:pPr lvl="1">
              <a:buFont typeface="Wingdings" panose="05000000000000000000" pitchFamily="2" charset="2"/>
              <a:buChar char="Ø"/>
            </a:pPr>
            <a:r>
              <a:rPr lang="fr-FR" dirty="0"/>
              <a:t>Inspectez les articles/emballages avec le chauffeur, et faites-lui signer le bon de réception des biens.</a:t>
            </a:r>
          </a:p>
          <a:p>
            <a:pPr lvl="1">
              <a:buFont typeface="Wingdings" panose="05000000000000000000" pitchFamily="2" charset="2"/>
              <a:buChar char="Ø"/>
            </a:pPr>
            <a:r>
              <a:rPr lang="fr-FR" dirty="0"/>
              <a:t>En cas de litige ou de réclamation, enregistrez les détails des dommages, des articles manquants ou incorrects sur le bon de réception des biens, le bon de livraison et dans le registre quotidien des entrepôts (Nature des dommages, causes probable des dommages, quantité perdue</a:t>
            </a:r>
            <a:r>
              <a:rPr lang="fr-FR" dirty="0" smtClean="0"/>
              <a:t>).</a:t>
            </a:r>
            <a:endParaRPr lang="fr-FR" dirty="0"/>
          </a:p>
          <a:p>
            <a:pPr lvl="1">
              <a:buFont typeface="Wingdings" panose="05000000000000000000" pitchFamily="2" charset="2"/>
              <a:buChar char="Ø"/>
            </a:pPr>
            <a:r>
              <a:rPr lang="fr-FR" dirty="0"/>
              <a:t>Demandez au personnel de signer et dater les documents pour vérifier l’acceptation de la livraison</a:t>
            </a:r>
            <a:r>
              <a:rPr lang="fr-FR" dirty="0" smtClean="0"/>
              <a:t>.</a:t>
            </a:r>
            <a:endParaRPr lang="fr-FR" dirty="0"/>
          </a:p>
        </p:txBody>
      </p:sp>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2529115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206" y="252391"/>
            <a:ext cx="11249416" cy="818585"/>
          </a:xfrm>
          <a:solidFill>
            <a:schemeClr val="accent1">
              <a:lumMod val="20000"/>
              <a:lumOff val="80000"/>
            </a:schemeClr>
          </a:solidFill>
        </p:spPr>
        <p:txBody>
          <a:bodyPr/>
          <a:lstStyle/>
          <a:p>
            <a:r>
              <a:rPr lang="fr-FR" dirty="0"/>
              <a:t>Biens endommagés ou </a:t>
            </a:r>
            <a:r>
              <a:rPr lang="fr-FR" dirty="0" smtClean="0"/>
              <a:t>incorrects </a:t>
            </a:r>
            <a:r>
              <a:rPr lang="fr-FR" i="1" dirty="0" smtClean="0"/>
              <a:t>(suite)</a:t>
            </a:r>
            <a:endParaRPr lang="fr-FR" i="1" dirty="0"/>
          </a:p>
        </p:txBody>
      </p:sp>
      <p:sp>
        <p:nvSpPr>
          <p:cNvPr id="3" name="Content Placeholder 2"/>
          <p:cNvSpPr>
            <a:spLocks noGrp="1"/>
          </p:cNvSpPr>
          <p:nvPr>
            <p:ph idx="1"/>
          </p:nvPr>
        </p:nvSpPr>
        <p:spPr>
          <a:xfrm>
            <a:off x="3479299" y="1351432"/>
            <a:ext cx="5381821" cy="506347"/>
          </a:xfrm>
        </p:spPr>
        <p:txBody>
          <a:bodyPr>
            <a:normAutofit fontScale="70000" lnSpcReduction="20000"/>
          </a:bodyPr>
          <a:lstStyle/>
          <a:p>
            <a:pPr marL="0" indent="0">
              <a:buNone/>
            </a:pPr>
            <a:r>
              <a:rPr lang="fr-FR" sz="2900" dirty="0" smtClean="0">
                <a:latin typeface="Arial Black" panose="020B0A04020102020204" pitchFamily="34" charset="0"/>
              </a:rPr>
              <a:t>Signalez </a:t>
            </a:r>
            <a:r>
              <a:rPr lang="fr-FR" sz="2900" dirty="0">
                <a:latin typeface="Arial Black" panose="020B0A04020102020204" pitchFamily="34" charset="0"/>
              </a:rPr>
              <a:t>le problème au fournisseur</a:t>
            </a:r>
          </a:p>
          <a:p>
            <a:pPr marL="0" indent="0">
              <a:buNone/>
            </a:pPr>
            <a:endParaRPr lang="fr-FR" dirty="0" smtClean="0">
              <a:latin typeface="Arial Black" panose="020B0A04020102020204" pitchFamily="34" charset="0"/>
            </a:endParaRPr>
          </a:p>
          <a:p>
            <a:endParaRPr lang="fr-FR" dirty="0"/>
          </a:p>
        </p:txBody>
      </p:sp>
      <p:pic>
        <p:nvPicPr>
          <p:cNvPr id="5" name="Picture 4"/>
          <p:cNvPicPr>
            <a:picLocks noChangeAspect="1"/>
          </p:cNvPicPr>
          <p:nvPr/>
        </p:nvPicPr>
        <p:blipFill>
          <a:blip r:embed="rId2"/>
          <a:stretch>
            <a:fillRect/>
          </a:stretch>
        </p:blipFill>
        <p:spPr>
          <a:xfrm>
            <a:off x="600206" y="2023387"/>
            <a:ext cx="2742351" cy="2048071"/>
          </a:xfrm>
          <a:prstGeom prst="rect">
            <a:avLst/>
          </a:prstGeom>
        </p:spPr>
      </p:pic>
      <p:sp>
        <p:nvSpPr>
          <p:cNvPr id="7" name="Content Placeholder 2"/>
          <p:cNvSpPr txBox="1">
            <a:spLocks/>
          </p:cNvSpPr>
          <p:nvPr/>
        </p:nvSpPr>
        <p:spPr>
          <a:xfrm>
            <a:off x="3587856" y="1673458"/>
            <a:ext cx="8420427" cy="10690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Ø"/>
            </a:pPr>
            <a:r>
              <a:rPr lang="fr-FR" dirty="0"/>
              <a:t>Avertissez immédiatement le fournisseur pour obtenir des instructions pour le retour ou l’élimination des marchandises.</a:t>
            </a:r>
          </a:p>
        </p:txBody>
      </p:sp>
      <p:sp>
        <p:nvSpPr>
          <p:cNvPr id="6" name="Content Placeholder 2"/>
          <p:cNvSpPr txBox="1">
            <a:spLocks/>
          </p:cNvSpPr>
          <p:nvPr/>
        </p:nvSpPr>
        <p:spPr>
          <a:xfrm>
            <a:off x="3479299" y="3207825"/>
            <a:ext cx="5245079" cy="432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smtClean="0">
                <a:latin typeface="Arial Black" panose="020B0A04020102020204" pitchFamily="34" charset="0"/>
              </a:rPr>
              <a:t>Signalez le </a:t>
            </a:r>
            <a:r>
              <a:rPr lang="fr-FR" sz="2000" dirty="0">
                <a:latin typeface="Arial Black" panose="020B0A04020102020204" pitchFamily="34" charset="0"/>
              </a:rPr>
              <a:t>problème en interne</a:t>
            </a:r>
          </a:p>
          <a:p>
            <a:pPr marL="0" indent="0">
              <a:buFont typeface="Arial" panose="020B0604020202020204" pitchFamily="34" charset="0"/>
              <a:buNone/>
            </a:pPr>
            <a:endParaRPr lang="fr-FR" sz="2000" dirty="0" smtClean="0">
              <a:latin typeface="Arial Black" panose="020B0A04020102020204" pitchFamily="34" charset="0"/>
            </a:endParaRPr>
          </a:p>
          <a:p>
            <a:pPr marL="0" indent="0">
              <a:buFont typeface="Arial" panose="020B0604020202020204" pitchFamily="34" charset="0"/>
              <a:buNone/>
            </a:pPr>
            <a:endParaRPr lang="fr-FR" sz="2000" dirty="0" smtClean="0">
              <a:latin typeface="Arial Black" panose="020B0A04020102020204" pitchFamily="34" charset="0"/>
            </a:endParaRPr>
          </a:p>
          <a:p>
            <a:endParaRPr lang="fr-FR" sz="2000" b="1" dirty="0"/>
          </a:p>
        </p:txBody>
      </p:sp>
      <p:sp>
        <p:nvSpPr>
          <p:cNvPr id="8" name="Content Placeholder 2"/>
          <p:cNvSpPr txBox="1">
            <a:spLocks/>
          </p:cNvSpPr>
          <p:nvPr/>
        </p:nvSpPr>
        <p:spPr>
          <a:xfrm>
            <a:off x="3587855" y="3571500"/>
            <a:ext cx="8420427" cy="10690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Ø"/>
            </a:pPr>
            <a:r>
              <a:rPr lang="fr-FR" dirty="0"/>
              <a:t>Avisez le responsable approprié pour organiser le retour, le remplacement ou le crédit.</a:t>
            </a:r>
          </a:p>
        </p:txBody>
      </p:sp>
      <p:sp>
        <p:nvSpPr>
          <p:cNvPr id="9" name="Content Placeholder 2"/>
          <p:cNvSpPr txBox="1">
            <a:spLocks/>
          </p:cNvSpPr>
          <p:nvPr/>
        </p:nvSpPr>
        <p:spPr>
          <a:xfrm>
            <a:off x="3479298" y="4876132"/>
            <a:ext cx="5245079" cy="432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smtClean="0">
                <a:latin typeface="Arial Black" panose="020B0A04020102020204" pitchFamily="34" charset="0"/>
              </a:rPr>
              <a:t>Conservez </a:t>
            </a:r>
            <a:r>
              <a:rPr lang="fr-FR" sz="2000" dirty="0">
                <a:latin typeface="Arial Black" panose="020B0A04020102020204" pitchFamily="34" charset="0"/>
              </a:rPr>
              <a:t>les preuves</a:t>
            </a:r>
            <a:endParaRPr lang="fr-FR" sz="2000" dirty="0" smtClean="0">
              <a:latin typeface="Arial Black" panose="020B0A04020102020204" pitchFamily="34" charset="0"/>
            </a:endParaRPr>
          </a:p>
          <a:p>
            <a:pPr marL="0" indent="0">
              <a:buFont typeface="Arial" panose="020B0604020202020204" pitchFamily="34" charset="0"/>
              <a:buNone/>
            </a:pPr>
            <a:endParaRPr lang="fr-FR" sz="2000" dirty="0" smtClean="0">
              <a:latin typeface="Arial Black" panose="020B0A04020102020204" pitchFamily="34" charset="0"/>
            </a:endParaRPr>
          </a:p>
          <a:p>
            <a:endParaRPr lang="fr-FR" sz="2000" dirty="0"/>
          </a:p>
        </p:txBody>
      </p:sp>
      <p:sp>
        <p:nvSpPr>
          <p:cNvPr id="10" name="Content Placeholder 2"/>
          <p:cNvSpPr txBox="1">
            <a:spLocks/>
          </p:cNvSpPr>
          <p:nvPr/>
        </p:nvSpPr>
        <p:spPr>
          <a:xfrm>
            <a:off x="3702680" y="5226341"/>
            <a:ext cx="8420427" cy="10690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Ø"/>
            </a:pPr>
            <a:r>
              <a:rPr lang="fr-FR" dirty="0"/>
              <a:t>Conservez tous les cartons et matériaux d’emballage endommagés.</a:t>
            </a:r>
          </a:p>
        </p:txBody>
      </p:sp>
      <p:sp>
        <p:nvSpPr>
          <p:cNvPr id="11" name="Rectangle 10"/>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5184879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7825317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450" y="2675188"/>
            <a:ext cx="10515600" cy="1325563"/>
          </a:xfrm>
          <a:solidFill>
            <a:schemeClr val="accent1">
              <a:lumMod val="20000"/>
              <a:lumOff val="80000"/>
            </a:schemeClr>
          </a:solidFill>
        </p:spPr>
        <p:txBody>
          <a:bodyPr/>
          <a:lstStyle/>
          <a:p>
            <a:pPr algn="ctr"/>
            <a:r>
              <a:rPr lang="de-CH" b="1" dirty="0" smtClean="0"/>
              <a:t>4 ) Principes de </a:t>
            </a:r>
            <a:r>
              <a:rPr lang="de-CH" b="1" dirty="0" err="1" smtClean="0"/>
              <a:t>contr</a:t>
            </a:r>
            <a:r>
              <a:rPr lang="de-CH" dirty="0" err="1" smtClean="0">
                <a:latin typeface="Calibri" panose="020F0502020204030204" pitchFamily="34" charset="0"/>
                <a:cs typeface="Calibri" panose="020F0502020204030204" pitchFamily="34" charset="0"/>
              </a:rPr>
              <a:t>ô</a:t>
            </a:r>
            <a:r>
              <a:rPr lang="de-CH" b="1" dirty="0" err="1" smtClean="0"/>
              <a:t>le</a:t>
            </a:r>
            <a:r>
              <a:rPr lang="de-CH" b="1" dirty="0" smtClean="0"/>
              <a:t> du stock</a:t>
            </a:r>
            <a:endParaRPr lang="fr-FR" b="1" dirty="0"/>
          </a:p>
        </p:txBody>
      </p:sp>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6843755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6251" y="623404"/>
            <a:ext cx="9144000" cy="850348"/>
          </a:xfrm>
        </p:spPr>
        <p:txBody>
          <a:bodyPr>
            <a:normAutofit/>
          </a:bodyPr>
          <a:lstStyle/>
          <a:p>
            <a:r>
              <a:rPr lang="en-US" sz="3600" b="1" u="sng" dirty="0">
                <a:latin typeface="+mn-lt"/>
              </a:rPr>
              <a:t>TYPES DE </a:t>
            </a:r>
            <a:r>
              <a:rPr lang="en-US" sz="3600" b="1" u="sng" dirty="0" smtClean="0">
                <a:latin typeface="+mn-lt"/>
              </a:rPr>
              <a:t>STOCKS</a:t>
            </a:r>
            <a:endParaRPr lang="en-US" sz="3600" b="1" u="sng" dirty="0">
              <a:latin typeface="+mn-lt"/>
            </a:endParaRPr>
          </a:p>
        </p:txBody>
      </p:sp>
      <p:sp>
        <p:nvSpPr>
          <p:cNvPr id="3" name="Subtitle 2"/>
          <p:cNvSpPr>
            <a:spLocks noGrp="1"/>
          </p:cNvSpPr>
          <p:nvPr>
            <p:ph type="subTitle" idx="1"/>
          </p:nvPr>
        </p:nvSpPr>
        <p:spPr>
          <a:xfrm>
            <a:off x="3340101" y="2216978"/>
            <a:ext cx="5956300" cy="3114261"/>
          </a:xfrm>
        </p:spPr>
        <p:txBody>
          <a:bodyPr>
            <a:noAutofit/>
          </a:bodyPr>
          <a:lstStyle/>
          <a:p>
            <a:r>
              <a:rPr lang="en-US" sz="3600" dirty="0"/>
              <a:t>Stock minimum</a:t>
            </a:r>
          </a:p>
          <a:p>
            <a:endParaRPr lang="en-US" sz="3600" dirty="0"/>
          </a:p>
          <a:p>
            <a:r>
              <a:rPr lang="en-US" sz="3600" dirty="0"/>
              <a:t>Stock de sécurité</a:t>
            </a:r>
          </a:p>
          <a:p>
            <a:endParaRPr lang="en-US" sz="3600" dirty="0"/>
          </a:p>
          <a:p>
            <a:r>
              <a:rPr lang="en-US" sz="3600" dirty="0"/>
              <a:t>Stock d’alerte</a:t>
            </a:r>
          </a:p>
        </p:txBody>
      </p:sp>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252349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41663"/>
            <a:ext cx="9144000" cy="912537"/>
          </a:xfrm>
        </p:spPr>
        <p:txBody>
          <a:bodyPr>
            <a:normAutofit/>
          </a:bodyPr>
          <a:lstStyle/>
          <a:p>
            <a:r>
              <a:rPr lang="en-US" sz="3200" b="1" u="sng" dirty="0">
                <a:latin typeface="+mn-lt"/>
              </a:rPr>
              <a:t>STOCK MINIMUM</a:t>
            </a:r>
          </a:p>
        </p:txBody>
      </p:sp>
      <p:sp>
        <p:nvSpPr>
          <p:cNvPr id="3" name="Subtitle 2"/>
          <p:cNvSpPr>
            <a:spLocks noGrp="1"/>
          </p:cNvSpPr>
          <p:nvPr>
            <p:ph type="subTitle" idx="1"/>
          </p:nvPr>
        </p:nvSpPr>
        <p:spPr>
          <a:xfrm>
            <a:off x="807278" y="2143919"/>
            <a:ext cx="10323444" cy="1655762"/>
          </a:xfrm>
        </p:spPr>
        <p:txBody>
          <a:bodyPr>
            <a:noAutofit/>
          </a:bodyPr>
          <a:lstStyle/>
          <a:p>
            <a:pPr algn="just">
              <a:lnSpc>
                <a:spcPct val="150000"/>
              </a:lnSpc>
            </a:pPr>
            <a:r>
              <a:rPr lang="fr-FR" sz="3200" dirty="0"/>
              <a:t>appelé encore "stock tampon "correspond au stock de consommation durant le </a:t>
            </a:r>
            <a:r>
              <a:rPr lang="fr-FR" sz="3200" dirty="0" smtClean="0"/>
              <a:t>délai </a:t>
            </a:r>
            <a:r>
              <a:rPr lang="fr-FR" sz="3200" dirty="0"/>
              <a:t>d'approvisionnement (laps de temps entre la commande et la </a:t>
            </a:r>
            <a:r>
              <a:rPr lang="fr-FR" sz="3200" dirty="0" smtClean="0"/>
              <a:t>livraison/réception).</a:t>
            </a:r>
            <a:endParaRPr lang="en-US" sz="3200" dirty="0"/>
          </a:p>
        </p:txBody>
      </p:sp>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8752281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0017" y="1842052"/>
            <a:ext cx="9144000" cy="687250"/>
          </a:xfrm>
        </p:spPr>
        <p:txBody>
          <a:bodyPr>
            <a:normAutofit/>
          </a:bodyPr>
          <a:lstStyle/>
          <a:p>
            <a:r>
              <a:rPr lang="fr-FR" sz="3200" b="1" u="sng" dirty="0">
                <a:latin typeface="+mn-lt"/>
              </a:rPr>
              <a:t>STOCK DE SÉCURITÉ</a:t>
            </a:r>
            <a:endParaRPr lang="en-US" sz="3200" dirty="0">
              <a:latin typeface="+mn-lt"/>
            </a:endParaRPr>
          </a:p>
        </p:txBody>
      </p:sp>
      <p:sp>
        <p:nvSpPr>
          <p:cNvPr id="3" name="Subtitle 2"/>
          <p:cNvSpPr>
            <a:spLocks noGrp="1"/>
          </p:cNvSpPr>
          <p:nvPr>
            <p:ph type="subTitle" idx="1"/>
          </p:nvPr>
        </p:nvSpPr>
        <p:spPr>
          <a:xfrm>
            <a:off x="689112" y="3032195"/>
            <a:ext cx="11025809" cy="1655762"/>
          </a:xfrm>
        </p:spPr>
        <p:txBody>
          <a:bodyPr>
            <a:normAutofit/>
          </a:bodyPr>
          <a:lstStyle/>
          <a:p>
            <a:pPr algn="just">
              <a:lnSpc>
                <a:spcPct val="150000"/>
              </a:lnSpc>
            </a:pPr>
            <a:r>
              <a:rPr lang="fr-FR" sz="3200" dirty="0"/>
              <a:t>Stock qui permet d’éviter la rupture en cas de retard dans la </a:t>
            </a:r>
            <a:r>
              <a:rPr lang="fr-FR" sz="3200" dirty="0" smtClean="0"/>
              <a:t>livraison/réception.</a:t>
            </a:r>
            <a:endParaRPr lang="en-US" sz="3200" dirty="0"/>
          </a:p>
        </p:txBody>
      </p:sp>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6570798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7983" y="291547"/>
            <a:ext cx="9144000" cy="700502"/>
          </a:xfrm>
        </p:spPr>
        <p:txBody>
          <a:bodyPr/>
          <a:lstStyle/>
          <a:p>
            <a:r>
              <a:rPr lang="fr-FR" sz="3200" b="1" u="sng" dirty="0">
                <a:latin typeface="+mn-lt"/>
              </a:rPr>
              <a:t>STOCK D'ALERTE</a:t>
            </a:r>
            <a:endParaRPr lang="en-US" sz="3200" dirty="0">
              <a:latin typeface="+mn-lt"/>
            </a:endParaRPr>
          </a:p>
        </p:txBody>
      </p:sp>
      <p:sp>
        <p:nvSpPr>
          <p:cNvPr id="3" name="Subtitle 2"/>
          <p:cNvSpPr>
            <a:spLocks noGrp="1"/>
          </p:cNvSpPr>
          <p:nvPr>
            <p:ph type="subTitle" idx="1"/>
          </p:nvPr>
        </p:nvSpPr>
        <p:spPr>
          <a:xfrm>
            <a:off x="848138" y="1028629"/>
            <a:ext cx="10734261" cy="2349571"/>
          </a:xfrm>
        </p:spPr>
        <p:txBody>
          <a:bodyPr>
            <a:normAutofit/>
          </a:bodyPr>
          <a:lstStyle/>
          <a:p>
            <a:pPr algn="just">
              <a:lnSpc>
                <a:spcPct val="150000"/>
              </a:lnSpc>
            </a:pPr>
            <a:r>
              <a:rPr lang="fr-FR" sz="3200" dirty="0"/>
              <a:t>appelé encore "stock critique", est le niveau de stock pour lequel on déclenche une commande au risque de connaître une rupture.</a:t>
            </a:r>
          </a:p>
          <a:p>
            <a:pPr algn="just">
              <a:lnSpc>
                <a:spcPct val="150000"/>
              </a:lnSpc>
            </a:pPr>
            <a:endParaRPr lang="fr-FR" sz="3200" dirty="0"/>
          </a:p>
          <a:p>
            <a:pPr algn="just">
              <a:lnSpc>
                <a:spcPct val="150000"/>
              </a:lnSpc>
            </a:pPr>
            <a:endParaRPr lang="en-US" sz="3200" dirty="0"/>
          </a:p>
        </p:txBody>
      </p:sp>
      <p:graphicFrame>
        <p:nvGraphicFramePr>
          <p:cNvPr id="4" name="Table 3">
            <a:extLst>
              <a:ext uri="{FF2B5EF4-FFF2-40B4-BE49-F238E27FC236}">
                <a16:creationId xmlns:a16="http://schemas.microsoft.com/office/drawing/2014/main" id="{BC21BCDB-B1EB-4B7C-BFA2-B365B3497CB8}"/>
              </a:ext>
            </a:extLst>
          </p:cNvPr>
          <p:cNvGraphicFramePr>
            <a:graphicFrameLocks noGrp="1"/>
          </p:cNvGraphicFramePr>
          <p:nvPr>
            <p:extLst/>
          </p:nvPr>
        </p:nvGraphicFramePr>
        <p:xfrm>
          <a:off x="848138" y="4089259"/>
          <a:ext cx="10601740" cy="560832"/>
        </p:xfrm>
        <a:graphic>
          <a:graphicData uri="http://schemas.openxmlformats.org/drawingml/2006/table">
            <a:tbl>
              <a:tblPr>
                <a:tableStyleId>{5C22544A-7EE6-4342-B048-85BDC9FD1C3A}</a:tableStyleId>
              </a:tblPr>
              <a:tblGrid>
                <a:gridCol w="10601740">
                  <a:extLst>
                    <a:ext uri="{9D8B030D-6E8A-4147-A177-3AD203B41FA5}">
                      <a16:colId xmlns:a16="http://schemas.microsoft.com/office/drawing/2014/main" val="4259476933"/>
                    </a:ext>
                  </a:extLst>
                </a:gridCol>
              </a:tblGrid>
              <a:tr h="0">
                <a:tc>
                  <a:txBody>
                    <a:bodyPr/>
                    <a:lstStyle/>
                    <a:p>
                      <a:pPr marL="0" marR="0" algn="ctr">
                        <a:lnSpc>
                          <a:spcPct val="115000"/>
                        </a:lnSpc>
                        <a:spcBef>
                          <a:spcPts val="0"/>
                        </a:spcBef>
                        <a:spcAft>
                          <a:spcPts val="1000"/>
                        </a:spcAft>
                      </a:pPr>
                      <a:r>
                        <a:rPr lang="en-US" sz="3200" dirty="0">
                          <a:effectLst/>
                        </a:rPr>
                        <a:t>STOCK D’ALERTE = STOCK DE S</a:t>
                      </a:r>
                      <a:r>
                        <a:rPr lang="en-US" sz="3200" dirty="0">
                          <a:effectLst/>
                          <a:latin typeface="Calibri" panose="020F0502020204030204" pitchFamily="34" charset="0"/>
                        </a:rPr>
                        <a:t>É</a:t>
                      </a:r>
                      <a:r>
                        <a:rPr lang="en-US" sz="3200" dirty="0">
                          <a:effectLst/>
                        </a:rPr>
                        <a:t>CURIT</a:t>
                      </a:r>
                      <a:r>
                        <a:rPr lang="en-US" sz="3200" dirty="0">
                          <a:effectLst/>
                          <a:latin typeface="Calibri" panose="020F0502020204030204" pitchFamily="34" charset="0"/>
                        </a:rPr>
                        <a:t>É</a:t>
                      </a:r>
                      <a:r>
                        <a:rPr lang="en-US" sz="3200" dirty="0">
                          <a:effectLst/>
                        </a:rPr>
                        <a:t> + STOCK MINIMUN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839404844"/>
                  </a:ext>
                </a:extLst>
              </a:tr>
            </a:tbl>
          </a:graphicData>
        </a:graphic>
      </p:graphicFrame>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40056781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108" y="346661"/>
            <a:ext cx="11499936" cy="755630"/>
          </a:xfrm>
          <a:solidFill>
            <a:schemeClr val="accent1">
              <a:lumMod val="20000"/>
              <a:lumOff val="80000"/>
            </a:schemeClr>
          </a:solidFill>
        </p:spPr>
        <p:txBody>
          <a:bodyPr/>
          <a:lstStyle/>
          <a:p>
            <a:pPr algn="ctr"/>
            <a:r>
              <a:rPr lang="de-CH" dirty="0" err="1" smtClean="0"/>
              <a:t>Quelques</a:t>
            </a:r>
            <a:r>
              <a:rPr lang="de-CH" dirty="0" smtClean="0"/>
              <a:t> </a:t>
            </a:r>
            <a:r>
              <a:rPr lang="de-CH" dirty="0" err="1" smtClean="0"/>
              <a:t>outils</a:t>
            </a:r>
            <a:r>
              <a:rPr lang="de-CH" dirty="0" smtClean="0"/>
              <a:t>/</a:t>
            </a:r>
            <a:r>
              <a:rPr lang="de-CH" dirty="0" err="1"/>
              <a:t>d</a:t>
            </a:r>
            <a:r>
              <a:rPr lang="de-CH" dirty="0" err="1" smtClean="0"/>
              <a:t>ocuments</a:t>
            </a:r>
            <a:r>
              <a:rPr lang="de-CH" dirty="0" smtClean="0"/>
              <a:t> de </a:t>
            </a:r>
            <a:r>
              <a:rPr lang="de-CH" dirty="0" err="1" smtClean="0"/>
              <a:t>contrôle</a:t>
            </a:r>
            <a:endParaRPr lang="fr-FR"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392" t="22732" r="59164" b="67634"/>
          <a:stretch/>
        </p:blipFill>
        <p:spPr>
          <a:xfrm>
            <a:off x="312108" y="1261316"/>
            <a:ext cx="6202992" cy="613776"/>
          </a:xfr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3679" t="21536" r="3346" b="10650"/>
          <a:stretch/>
        </p:blipFill>
        <p:spPr>
          <a:xfrm>
            <a:off x="312108" y="2381250"/>
            <a:ext cx="5831664" cy="3638550"/>
          </a:xfrm>
          <a:prstGeom prst="rect">
            <a:avLst/>
          </a:prstGeom>
        </p:spPr>
      </p:pic>
      <p:pic>
        <p:nvPicPr>
          <p:cNvPr id="3" name="Picture 2"/>
          <p:cNvPicPr>
            <a:picLocks noChangeAspect="1"/>
          </p:cNvPicPr>
          <p:nvPr/>
        </p:nvPicPr>
        <p:blipFill>
          <a:blip r:embed="rId3"/>
          <a:stretch>
            <a:fillRect/>
          </a:stretch>
        </p:blipFill>
        <p:spPr>
          <a:xfrm>
            <a:off x="6413794" y="2207683"/>
            <a:ext cx="5301956" cy="4231217"/>
          </a:xfrm>
          <a:prstGeom prst="rect">
            <a:avLst/>
          </a:prstGeom>
        </p:spPr>
      </p:pic>
      <p:sp>
        <p:nvSpPr>
          <p:cNvPr id="8" name="Rectangle 7"/>
          <p:cNvSpPr/>
          <p:nvPr/>
        </p:nvSpPr>
        <p:spPr>
          <a:xfrm>
            <a:off x="9307630" y="2381250"/>
            <a:ext cx="2310064" cy="49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322622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3409" t="32168" r="4481" b="7344"/>
          <a:stretch/>
        </p:blipFill>
        <p:spPr>
          <a:xfrm>
            <a:off x="3425281" y="1197103"/>
            <a:ext cx="8512719" cy="5536330"/>
          </a:xfrm>
          <a:prstGeom prst="rect">
            <a:avLst/>
          </a:prstGeom>
        </p:spPr>
      </p:pic>
      <p:pic>
        <p:nvPicPr>
          <p:cNvPr id="5" name="Picture 4"/>
          <p:cNvPicPr>
            <a:picLocks noChangeAspect="1"/>
          </p:cNvPicPr>
          <p:nvPr/>
        </p:nvPicPr>
        <p:blipFill rotWithShape="1">
          <a:blip r:embed="rId2"/>
          <a:srcRect l="4690" t="42822" r="57417" b="46957"/>
          <a:stretch/>
        </p:blipFill>
        <p:spPr>
          <a:xfrm>
            <a:off x="337610" y="272171"/>
            <a:ext cx="4943708" cy="747132"/>
          </a:xfrm>
          <a:prstGeom prst="rect">
            <a:avLst/>
          </a:prstGeom>
        </p:spPr>
      </p:pic>
      <p:sp>
        <p:nvSpPr>
          <p:cNvPr id="4" name="Rectangle 3"/>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9934874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4879" t="21851" r="1946" b="4585"/>
          <a:stretch/>
        </p:blipFill>
        <p:spPr>
          <a:xfrm>
            <a:off x="556286" y="1784350"/>
            <a:ext cx="5812764" cy="4229100"/>
          </a:xfrm>
          <a:prstGeom prst="rect">
            <a:avLst/>
          </a:prstGeom>
        </p:spPr>
      </p:pic>
      <p:pic>
        <p:nvPicPr>
          <p:cNvPr id="7"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92" t="22732" r="59164" b="67634"/>
          <a:stretch/>
        </p:blipFill>
        <p:spPr>
          <a:xfrm>
            <a:off x="469899" y="998081"/>
            <a:ext cx="5899151" cy="613776"/>
          </a:xfrm>
        </p:spPr>
      </p:pic>
      <p:sp>
        <p:nvSpPr>
          <p:cNvPr id="8" name="TextBox 7"/>
          <p:cNvSpPr txBox="1"/>
          <p:nvPr/>
        </p:nvSpPr>
        <p:spPr>
          <a:xfrm>
            <a:off x="4572000" y="1120303"/>
            <a:ext cx="780085" cy="369332"/>
          </a:xfrm>
          <a:prstGeom prst="rect">
            <a:avLst/>
          </a:prstGeom>
          <a:noFill/>
        </p:spPr>
        <p:txBody>
          <a:bodyPr wrap="none" rtlCol="0">
            <a:spAutoFit/>
          </a:bodyPr>
          <a:lstStyle/>
          <a:p>
            <a:r>
              <a:rPr lang="de-CH" dirty="0" smtClean="0">
                <a:solidFill>
                  <a:schemeClr val="bg1"/>
                </a:solidFill>
              </a:rPr>
              <a:t>(</a:t>
            </a:r>
            <a:r>
              <a:rPr lang="de-CH" dirty="0" err="1" smtClean="0">
                <a:solidFill>
                  <a:schemeClr val="bg1"/>
                </a:solidFill>
              </a:rPr>
              <a:t>suite</a:t>
            </a:r>
            <a:r>
              <a:rPr lang="de-CH" dirty="0" smtClean="0">
                <a:solidFill>
                  <a:schemeClr val="bg1"/>
                </a:solidFill>
              </a:rPr>
              <a:t>)</a:t>
            </a:r>
            <a:endParaRPr lang="fr-FR" dirty="0">
              <a:solidFill>
                <a:schemeClr val="bg1"/>
              </a:solidFill>
            </a:endParaRPr>
          </a:p>
        </p:txBody>
      </p:sp>
      <p:pic>
        <p:nvPicPr>
          <p:cNvPr id="10" name="Picture 9"/>
          <p:cNvPicPr>
            <a:picLocks noChangeAspect="1"/>
          </p:cNvPicPr>
          <p:nvPr/>
        </p:nvPicPr>
        <p:blipFill>
          <a:blip r:embed="rId4"/>
          <a:stretch>
            <a:fillRect/>
          </a:stretch>
        </p:blipFill>
        <p:spPr>
          <a:xfrm>
            <a:off x="6727719" y="2570163"/>
            <a:ext cx="5059468" cy="3094038"/>
          </a:xfrm>
          <a:prstGeom prst="rect">
            <a:avLst/>
          </a:prstGeom>
        </p:spPr>
      </p:pic>
      <p:sp>
        <p:nvSpPr>
          <p:cNvPr id="6" name="Rectangle 5"/>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810626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3B4DAEA-AC5C-406F-B1EE-A277FB0C4ADA}"/>
              </a:ext>
            </a:extLst>
          </p:cNvPr>
          <p:cNvGraphicFramePr>
            <a:graphicFrameLocks noGrp="1"/>
          </p:cNvGraphicFramePr>
          <p:nvPr>
            <p:ph idx="1"/>
            <p:extLst/>
          </p:nvPr>
        </p:nvGraphicFramePr>
        <p:xfrm>
          <a:off x="1856207" y="1470689"/>
          <a:ext cx="8192568" cy="4389120"/>
        </p:xfrm>
        <a:graphic>
          <a:graphicData uri="http://schemas.openxmlformats.org/drawingml/2006/table">
            <a:tbl>
              <a:tblPr>
                <a:tableStyleId>{5C22544A-7EE6-4342-B048-85BDC9FD1C3A}</a:tableStyleId>
              </a:tblPr>
              <a:tblGrid>
                <a:gridCol w="8192568">
                  <a:extLst>
                    <a:ext uri="{9D8B030D-6E8A-4147-A177-3AD203B41FA5}">
                      <a16:colId xmlns:a16="http://schemas.microsoft.com/office/drawing/2014/main" val="1540246917"/>
                    </a:ext>
                  </a:extLst>
                </a:gridCol>
              </a:tblGrid>
              <a:tr h="4131214">
                <a:tc>
                  <a:txBody>
                    <a:bodyPr/>
                    <a:lstStyle/>
                    <a:p>
                      <a:pPr marL="0" marR="0" algn="just">
                        <a:lnSpc>
                          <a:spcPct val="150000"/>
                        </a:lnSpc>
                        <a:spcBef>
                          <a:spcPts val="0"/>
                        </a:spcBef>
                        <a:spcAft>
                          <a:spcPts val="1000"/>
                        </a:spcAft>
                        <a:tabLst>
                          <a:tab pos="139700" algn="l"/>
                          <a:tab pos="457200" algn="l"/>
                        </a:tabLst>
                      </a:pPr>
                      <a:r>
                        <a:rPr lang="fr-FR" sz="3200" b="0" dirty="0" smtClean="0">
                          <a:solidFill>
                            <a:srgbClr val="1F2229"/>
                          </a:solidFill>
                          <a:effectLst/>
                          <a:latin typeface="Calibri" panose="020F0502020204030204" pitchFamily="34" charset="0"/>
                          <a:ea typeface="Calibri" panose="020F0502020204030204" pitchFamily="34" charset="0"/>
                          <a:cs typeface="Georgia" panose="02040502050405020303" pitchFamily="18" charset="0"/>
                        </a:rPr>
                        <a:t>Document </a:t>
                      </a:r>
                      <a:r>
                        <a:rPr lang="fr-FR" sz="3200" dirty="0">
                          <a:solidFill>
                            <a:srgbClr val="1F2229"/>
                          </a:solidFill>
                          <a:effectLst/>
                          <a:latin typeface="Calibri" panose="020F0502020204030204" pitchFamily="34" charset="0"/>
                          <a:ea typeface="Calibri" panose="020F0502020204030204" pitchFamily="34" charset="0"/>
                          <a:cs typeface="Georgia" panose="02040502050405020303" pitchFamily="18" charset="0"/>
                        </a:rPr>
                        <a:t>(souvent tenu par le magasinier) permettant de suivre par article stocké les mouvements affectant l'existant en magasin.</a:t>
                      </a:r>
                      <a:r>
                        <a:rPr lang="en-US" sz="3200" dirty="0">
                          <a:solidFill>
                            <a:srgbClr val="1F2229"/>
                          </a:solidFill>
                          <a:effectLst/>
                          <a:latin typeface="Calibri" panose="020F0502020204030204" pitchFamily="34" charset="0"/>
                          <a:ea typeface="Calibri" panose="020F0502020204030204" pitchFamily="34" charset="0"/>
                          <a:cs typeface="Times New Roman" panose="02020603050405020304" pitchFamily="18" charset="0"/>
                        </a:rPr>
                        <a:t> Elle </a:t>
                      </a:r>
                      <a:r>
                        <a:rPr lang="fr-FR" sz="3200" dirty="0">
                          <a:effectLst/>
                          <a:latin typeface="Calibri" panose="020F0502020204030204" pitchFamily="34" charset="0"/>
                          <a:ea typeface="Calibri" panose="020F0502020204030204" pitchFamily="34" charset="0"/>
                          <a:cs typeface="Times New Roman" panose="02020603050405020304" pitchFamily="18" charset="0"/>
                        </a:rPr>
                        <a:t>permet de contrôler les rentrées et les sorties du stock et de voir le solde des produits entreposés</a:t>
                      </a:r>
                      <a:r>
                        <a:rPr lang="fr-FR" sz="20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4219726384"/>
                  </a:ext>
                </a:extLst>
              </a:tr>
            </a:tbl>
          </a:graphicData>
        </a:graphic>
      </p:graphicFrame>
      <p:pic>
        <p:nvPicPr>
          <p:cNvPr id="3"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2392" t="22732" r="59164" b="67634"/>
          <a:stretch/>
        </p:blipFill>
        <p:spPr>
          <a:xfrm>
            <a:off x="418654" y="347721"/>
            <a:ext cx="7743569" cy="613776"/>
          </a:xfrm>
          <a:prstGeom prst="rect">
            <a:avLst/>
          </a:prstGeom>
        </p:spPr>
      </p:pic>
      <p:sp>
        <p:nvSpPr>
          <p:cNvPr id="2" name="TextBox 1"/>
          <p:cNvSpPr txBox="1"/>
          <p:nvPr/>
        </p:nvSpPr>
        <p:spPr>
          <a:xfrm>
            <a:off x="1384499" y="423776"/>
            <a:ext cx="4756417" cy="461665"/>
          </a:xfrm>
          <a:prstGeom prst="rect">
            <a:avLst/>
          </a:prstGeom>
          <a:solidFill>
            <a:srgbClr val="00B9E5"/>
          </a:solidFill>
        </p:spPr>
        <p:txBody>
          <a:bodyPr wrap="square" rtlCol="0">
            <a:spAutoFit/>
          </a:bodyPr>
          <a:lstStyle/>
          <a:p>
            <a:r>
              <a:rPr lang="de-CH" sz="2400" b="1" dirty="0" smtClean="0">
                <a:solidFill>
                  <a:schemeClr val="bg1"/>
                </a:solidFill>
              </a:rPr>
              <a:t>Fiche de stock</a:t>
            </a:r>
            <a:endParaRPr lang="fr-FR" sz="2400" b="1" dirty="0">
              <a:solidFill>
                <a:schemeClr val="bg1"/>
              </a:solidFill>
            </a:endParaRPr>
          </a:p>
        </p:txBody>
      </p:sp>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7375590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4290" t="22049" r="3369" b="2782"/>
          <a:stretch/>
        </p:blipFill>
        <p:spPr>
          <a:xfrm>
            <a:off x="418654" y="1549665"/>
            <a:ext cx="4981119" cy="4340995"/>
          </a:xfrm>
        </p:spPr>
      </p:pic>
      <p:pic>
        <p:nvPicPr>
          <p:cNvPr id="3" name="Picture 2"/>
          <p:cNvPicPr>
            <a:picLocks noChangeAspect="1"/>
          </p:cNvPicPr>
          <p:nvPr/>
        </p:nvPicPr>
        <p:blipFill>
          <a:blip r:embed="rId3"/>
          <a:stretch>
            <a:fillRect/>
          </a:stretch>
        </p:blipFill>
        <p:spPr>
          <a:xfrm>
            <a:off x="5399773" y="1549664"/>
            <a:ext cx="6709633" cy="4340995"/>
          </a:xfrm>
          <a:prstGeom prst="rect">
            <a:avLst/>
          </a:prstGeom>
        </p:spPr>
      </p:pic>
      <p:grpSp>
        <p:nvGrpSpPr>
          <p:cNvPr id="7" name="Group 6"/>
          <p:cNvGrpSpPr/>
          <p:nvPr/>
        </p:nvGrpSpPr>
        <p:grpSpPr>
          <a:xfrm>
            <a:off x="418654" y="347721"/>
            <a:ext cx="7743569" cy="613776"/>
            <a:chOff x="418654" y="347721"/>
            <a:chExt cx="7743569" cy="613776"/>
          </a:xfrm>
        </p:grpSpPr>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2392" t="22732" r="59164" b="67634"/>
            <a:stretch/>
          </p:blipFill>
          <p:spPr>
            <a:xfrm>
              <a:off x="418654" y="347721"/>
              <a:ext cx="7743569" cy="613776"/>
            </a:xfrm>
            <a:prstGeom prst="rect">
              <a:avLst/>
            </a:prstGeom>
          </p:spPr>
        </p:pic>
        <p:sp>
          <p:nvSpPr>
            <p:cNvPr id="6" name="TextBox 5"/>
            <p:cNvSpPr txBox="1"/>
            <p:nvPr/>
          </p:nvSpPr>
          <p:spPr>
            <a:xfrm>
              <a:off x="1384499" y="423776"/>
              <a:ext cx="4756417" cy="461665"/>
            </a:xfrm>
            <a:prstGeom prst="rect">
              <a:avLst/>
            </a:prstGeom>
            <a:solidFill>
              <a:srgbClr val="00B9E5"/>
            </a:solidFill>
          </p:spPr>
          <p:txBody>
            <a:bodyPr wrap="square" rtlCol="0">
              <a:spAutoFit/>
            </a:bodyPr>
            <a:lstStyle/>
            <a:p>
              <a:r>
                <a:rPr lang="de-CH" sz="2400" b="1" dirty="0" smtClean="0">
                  <a:solidFill>
                    <a:schemeClr val="bg1"/>
                  </a:solidFill>
                </a:rPr>
                <a:t>Fiche de stock (</a:t>
              </a:r>
              <a:r>
                <a:rPr lang="de-CH" sz="2400" b="1" dirty="0" err="1" smtClean="0">
                  <a:solidFill>
                    <a:schemeClr val="bg1"/>
                  </a:solidFill>
                </a:rPr>
                <a:t>suite</a:t>
              </a:r>
              <a:r>
                <a:rPr lang="de-CH" sz="2400" b="1" dirty="0">
                  <a:solidFill>
                    <a:schemeClr val="bg1"/>
                  </a:solidFill>
                </a:rPr>
                <a:t>)</a:t>
              </a:r>
              <a:endParaRPr lang="fr-FR" sz="2400" b="1" dirty="0">
                <a:solidFill>
                  <a:schemeClr val="bg1"/>
                </a:solidFill>
              </a:endParaRPr>
            </a:p>
          </p:txBody>
        </p:sp>
      </p:grpSp>
      <p:sp>
        <p:nvSpPr>
          <p:cNvPr id="2" name="Rectangle 1"/>
          <p:cNvSpPr/>
          <p:nvPr/>
        </p:nvSpPr>
        <p:spPr>
          <a:xfrm>
            <a:off x="8364354" y="1771048"/>
            <a:ext cx="3551722" cy="577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93771276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4060" t="28801" r="4129" b="18218"/>
          <a:stretch/>
        </p:blipFill>
        <p:spPr>
          <a:xfrm>
            <a:off x="1169195" y="1164657"/>
            <a:ext cx="9943442" cy="5361271"/>
          </a:xfrm>
          <a:prstGeom prst="rect">
            <a:avLst/>
          </a:prstGeom>
        </p:spPr>
      </p:pic>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392" t="22732" r="59164" b="67634"/>
          <a:stretch/>
        </p:blipFill>
        <p:spPr>
          <a:xfrm>
            <a:off x="418654" y="347721"/>
            <a:ext cx="7743569" cy="613776"/>
          </a:xfrm>
          <a:prstGeom prst="rect">
            <a:avLst/>
          </a:prstGeom>
        </p:spPr>
      </p:pic>
      <p:sp>
        <p:nvSpPr>
          <p:cNvPr id="7" name="TextBox 6"/>
          <p:cNvSpPr txBox="1"/>
          <p:nvPr/>
        </p:nvSpPr>
        <p:spPr>
          <a:xfrm>
            <a:off x="1384499" y="423776"/>
            <a:ext cx="4756417" cy="461665"/>
          </a:xfrm>
          <a:prstGeom prst="rect">
            <a:avLst/>
          </a:prstGeom>
          <a:solidFill>
            <a:srgbClr val="00B9E5"/>
          </a:solidFill>
        </p:spPr>
        <p:txBody>
          <a:bodyPr wrap="square" rtlCol="0">
            <a:spAutoFit/>
          </a:bodyPr>
          <a:lstStyle/>
          <a:p>
            <a:r>
              <a:rPr lang="de-CH" sz="2400" b="1" dirty="0" smtClean="0">
                <a:solidFill>
                  <a:schemeClr val="bg1"/>
                </a:solidFill>
              </a:rPr>
              <a:t>Fiche de stock (Suite)</a:t>
            </a:r>
            <a:endParaRPr lang="fr-FR" sz="2400" b="1" dirty="0">
              <a:solidFill>
                <a:schemeClr val="bg1"/>
              </a:solidFill>
            </a:endParaRPr>
          </a:p>
        </p:txBody>
      </p:sp>
      <p:sp>
        <p:nvSpPr>
          <p:cNvPr id="8" name="Rectangle 7"/>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42610229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3B4DAEA-AC5C-406F-B1EE-A277FB0C4ADA}"/>
              </a:ext>
            </a:extLst>
          </p:cNvPr>
          <p:cNvGraphicFramePr>
            <a:graphicFrameLocks noGrp="1"/>
          </p:cNvGraphicFramePr>
          <p:nvPr>
            <p:ph idx="1"/>
            <p:extLst/>
          </p:nvPr>
        </p:nvGraphicFramePr>
        <p:xfrm>
          <a:off x="524532" y="1333062"/>
          <a:ext cx="11160537" cy="1411973"/>
        </p:xfrm>
        <a:graphic>
          <a:graphicData uri="http://schemas.openxmlformats.org/drawingml/2006/table">
            <a:tbl>
              <a:tblPr>
                <a:tableStyleId>{5C22544A-7EE6-4342-B048-85BDC9FD1C3A}</a:tableStyleId>
              </a:tblPr>
              <a:tblGrid>
                <a:gridCol w="11160537">
                  <a:extLst>
                    <a:ext uri="{9D8B030D-6E8A-4147-A177-3AD203B41FA5}">
                      <a16:colId xmlns:a16="http://schemas.microsoft.com/office/drawing/2014/main" val="1540246917"/>
                    </a:ext>
                  </a:extLst>
                </a:gridCol>
              </a:tblGrid>
              <a:tr h="1411973">
                <a:tc>
                  <a:txBody>
                    <a:bodyPr/>
                    <a:lstStyle/>
                    <a:p>
                      <a:pPr marL="0" marR="0" algn="just">
                        <a:lnSpc>
                          <a:spcPct val="150000"/>
                        </a:lnSpc>
                        <a:spcBef>
                          <a:spcPts val="0"/>
                        </a:spcBef>
                        <a:spcAft>
                          <a:spcPts val="1000"/>
                        </a:spcAft>
                      </a:pPr>
                      <a:r>
                        <a:rPr lang="fr-FR" sz="2800" dirty="0" smtClean="0">
                          <a:effectLst/>
                          <a:latin typeface="Calibri" panose="020F0502020204030204" pitchFamily="34" charset="0"/>
                          <a:ea typeface="Calibri" panose="020F0502020204030204" pitchFamily="34" charset="0"/>
                          <a:cs typeface="Times New Roman" panose="02020603050405020304" pitchFamily="18" charset="0"/>
                        </a:rPr>
                        <a:t>Permet </a:t>
                      </a:r>
                      <a:r>
                        <a:rPr lang="fr-FR" sz="2800" dirty="0">
                          <a:effectLst/>
                          <a:latin typeface="Calibri" panose="020F0502020204030204" pitchFamily="34" charset="0"/>
                          <a:ea typeface="Calibri" panose="020F0502020204030204" pitchFamily="34" charset="0"/>
                          <a:cs typeface="Times New Roman" panose="02020603050405020304" pitchFamily="18" charset="0"/>
                        </a:rPr>
                        <a:t>de faciliter la vérification de la quantité de produits qui se trouve sur une ou une combinaison de palettes</a:t>
                      </a:r>
                      <a:r>
                        <a:rPr lang="fr-FR" sz="2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4219726384"/>
                  </a:ext>
                </a:extLst>
              </a:tr>
            </a:tbl>
          </a:graphicData>
        </a:graphic>
      </p:graphicFrame>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877" y="2599710"/>
            <a:ext cx="8753041" cy="4186512"/>
          </a:xfrm>
          <a:prstGeom prst="rect">
            <a:avLst/>
          </a:prstGeom>
        </p:spPr>
      </p:pic>
      <p:grpSp>
        <p:nvGrpSpPr>
          <p:cNvPr id="5" name="Group 4"/>
          <p:cNvGrpSpPr/>
          <p:nvPr/>
        </p:nvGrpSpPr>
        <p:grpSpPr>
          <a:xfrm>
            <a:off x="524532" y="643231"/>
            <a:ext cx="7743569" cy="613776"/>
            <a:chOff x="418654" y="347721"/>
            <a:chExt cx="7743569" cy="613776"/>
          </a:xfrm>
        </p:grpSpPr>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392" t="22732" r="59164" b="67634"/>
            <a:stretch/>
          </p:blipFill>
          <p:spPr>
            <a:xfrm>
              <a:off x="418654" y="347721"/>
              <a:ext cx="7743569" cy="613776"/>
            </a:xfrm>
            <a:prstGeom prst="rect">
              <a:avLst/>
            </a:prstGeom>
          </p:spPr>
        </p:pic>
        <p:sp>
          <p:nvSpPr>
            <p:cNvPr id="7" name="TextBox 6"/>
            <p:cNvSpPr txBox="1"/>
            <p:nvPr/>
          </p:nvSpPr>
          <p:spPr>
            <a:xfrm>
              <a:off x="1384499" y="423776"/>
              <a:ext cx="4756417" cy="461665"/>
            </a:xfrm>
            <a:prstGeom prst="rect">
              <a:avLst/>
            </a:prstGeom>
            <a:solidFill>
              <a:srgbClr val="00B9E5"/>
            </a:solidFill>
          </p:spPr>
          <p:txBody>
            <a:bodyPr wrap="square" rtlCol="0">
              <a:spAutoFit/>
            </a:bodyPr>
            <a:lstStyle/>
            <a:p>
              <a:r>
                <a:rPr lang="fr-FR" sz="2400" b="1" dirty="0">
                  <a:solidFill>
                    <a:schemeClr val="bg1"/>
                  </a:solidFill>
                </a:rPr>
                <a:t>Etiquette de stock ou fiche de pile:</a:t>
              </a:r>
            </a:p>
          </p:txBody>
        </p:sp>
      </p:grpSp>
      <p:sp>
        <p:nvSpPr>
          <p:cNvPr id="8" name="Rectangle 7"/>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0477193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4">
            <a:extLst>
              <a:ext uri="{FF2B5EF4-FFF2-40B4-BE49-F238E27FC236}">
                <a16:creationId xmlns:a16="http://schemas.microsoft.com/office/drawing/2014/main" id="{1DF12606-1574-422C-B2DB-413A75C60367}"/>
              </a:ext>
            </a:extLst>
          </p:cNvPr>
          <p:cNvSpPr txBox="1">
            <a:spLocks noGrp="1"/>
          </p:cNvSpPr>
          <p:nvPr>
            <p:ph type="title"/>
          </p:nvPr>
        </p:nvSpPr>
        <p:spPr>
          <a:xfrm>
            <a:off x="399447" y="1200225"/>
            <a:ext cx="11694694" cy="100533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200000"/>
              </a:lnSpc>
              <a:spcBef>
                <a:spcPts val="0"/>
              </a:spcBef>
              <a:spcAft>
                <a:spcPts val="1000"/>
              </a:spcAft>
            </a:pPr>
            <a:r>
              <a:rPr lang="fr-FR" sz="2400" b="1" dirty="0" smtClean="0">
                <a:effectLst/>
                <a:ea typeface="Calibri" panose="020F0502020204030204" pitchFamily="34" charset="0"/>
                <a:cs typeface="Times New Roman" panose="02020603050405020304" pitchFamily="18" charset="0"/>
              </a:rPr>
              <a:t>L’inventaire </a:t>
            </a:r>
            <a:r>
              <a:rPr lang="fr-FR" sz="2400" b="1" dirty="0">
                <a:effectLst/>
                <a:ea typeface="Calibri" panose="020F0502020204030204" pitchFamily="34" charset="0"/>
                <a:cs typeface="Times New Roman" panose="02020603050405020304" pitchFamily="18" charset="0"/>
              </a:rPr>
              <a:t>est la liste, à un moment donné, de tous les biens et dettes d’une institution.</a:t>
            </a:r>
            <a:endParaRPr lang="en-US" sz="2400" b="1" dirty="0">
              <a:effectLst/>
              <a:ea typeface="Calibri" panose="020F0502020204030204" pitchFamily="34" charset="0"/>
              <a:cs typeface="Times New Roman" panose="02020603050405020304" pitchFamily="18" charset="0"/>
            </a:endParaRPr>
          </a:p>
        </p:txBody>
      </p:sp>
      <p:grpSp>
        <p:nvGrpSpPr>
          <p:cNvPr id="4" name="Group 3"/>
          <p:cNvGrpSpPr/>
          <p:nvPr/>
        </p:nvGrpSpPr>
        <p:grpSpPr>
          <a:xfrm>
            <a:off x="524532" y="643231"/>
            <a:ext cx="7743569" cy="613776"/>
            <a:chOff x="418654" y="347721"/>
            <a:chExt cx="7743569" cy="613776"/>
          </a:xfrm>
        </p:grpSpPr>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2392" t="22732" r="59164" b="67634"/>
            <a:stretch/>
          </p:blipFill>
          <p:spPr>
            <a:xfrm>
              <a:off x="418654" y="347721"/>
              <a:ext cx="7743569" cy="613776"/>
            </a:xfrm>
            <a:prstGeom prst="rect">
              <a:avLst/>
            </a:prstGeom>
          </p:spPr>
        </p:pic>
        <p:sp>
          <p:nvSpPr>
            <p:cNvPr id="7" name="TextBox 6"/>
            <p:cNvSpPr txBox="1"/>
            <p:nvPr/>
          </p:nvSpPr>
          <p:spPr>
            <a:xfrm>
              <a:off x="1384499" y="423776"/>
              <a:ext cx="4756417" cy="461665"/>
            </a:xfrm>
            <a:prstGeom prst="rect">
              <a:avLst/>
            </a:prstGeom>
            <a:solidFill>
              <a:srgbClr val="00B9E5"/>
            </a:solidFill>
          </p:spPr>
          <p:txBody>
            <a:bodyPr wrap="square" rtlCol="0">
              <a:spAutoFit/>
            </a:bodyPr>
            <a:lstStyle/>
            <a:p>
              <a:r>
                <a:rPr lang="fr-FR" sz="2400" b="1" dirty="0" smtClean="0">
                  <a:solidFill>
                    <a:schemeClr val="bg1"/>
                  </a:solidFill>
                </a:rPr>
                <a:t>Documents d’inventaire</a:t>
              </a:r>
              <a:endParaRPr lang="fr-FR" sz="2400" b="1" dirty="0">
                <a:solidFill>
                  <a:schemeClr val="bg1"/>
                </a:solidFill>
              </a:endParaRPr>
            </a:p>
          </p:txBody>
        </p:sp>
      </p:grpSp>
      <p:pic>
        <p:nvPicPr>
          <p:cNvPr id="2" name="Picture 1"/>
          <p:cNvPicPr>
            <a:picLocks noChangeAspect="1"/>
          </p:cNvPicPr>
          <p:nvPr/>
        </p:nvPicPr>
        <p:blipFill>
          <a:blip r:embed="rId3"/>
          <a:stretch>
            <a:fillRect/>
          </a:stretch>
        </p:blipFill>
        <p:spPr>
          <a:xfrm>
            <a:off x="1698404" y="2178667"/>
            <a:ext cx="10019652" cy="4048877"/>
          </a:xfrm>
          <a:prstGeom prst="rect">
            <a:avLst/>
          </a:prstGeom>
        </p:spPr>
      </p:pic>
      <p:sp>
        <p:nvSpPr>
          <p:cNvPr id="8" name="Rectangle 7"/>
          <p:cNvSpPr/>
          <p:nvPr/>
        </p:nvSpPr>
        <p:spPr>
          <a:xfrm>
            <a:off x="5342022" y="2339038"/>
            <a:ext cx="6189044" cy="847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6825229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697" y="653882"/>
            <a:ext cx="10515600" cy="578151"/>
          </a:xfrm>
          <a:solidFill>
            <a:schemeClr val="bg1"/>
          </a:solidFill>
        </p:spPr>
        <p:txBody>
          <a:bodyPr>
            <a:normAutofit fontScale="90000"/>
          </a:bodyPr>
          <a:lstStyle/>
          <a:p>
            <a:r>
              <a:rPr lang="de-CH" b="1" dirty="0" err="1" smtClean="0"/>
              <a:t>Inventaire</a:t>
            </a:r>
            <a:endParaRPr lang="fr-FR"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697" y="1507991"/>
            <a:ext cx="10500360" cy="4969811"/>
          </a:xfr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0433503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8585-C146-47F4-BEEE-F6957E9DFFA9}"/>
              </a:ext>
            </a:extLst>
          </p:cNvPr>
          <p:cNvSpPr>
            <a:spLocks noGrp="1"/>
          </p:cNvSpPr>
          <p:nvPr>
            <p:ph type="title"/>
          </p:nvPr>
        </p:nvSpPr>
        <p:spPr>
          <a:xfrm>
            <a:off x="336885" y="136211"/>
            <a:ext cx="11457830" cy="6406736"/>
          </a:xfrm>
        </p:spPr>
        <p:txBody>
          <a:bodyPr>
            <a:normAutofit fontScale="90000"/>
          </a:bodyPr>
          <a:lstStyle/>
          <a:p>
            <a:pPr>
              <a:lnSpc>
                <a:spcPct val="100000"/>
              </a:lnSpc>
            </a:pPr>
            <a:r>
              <a:rPr lang="en-US" sz="3600" b="1" dirty="0">
                <a:latin typeface="+mn-lt"/>
              </a:rPr>
              <a:t>   </a:t>
            </a:r>
            <a:r>
              <a:rPr lang="en-US" sz="3600" b="1" dirty="0" smtClean="0">
                <a:latin typeface="+mn-lt"/>
              </a:rPr>
              <a:t>                                      </a:t>
            </a:r>
            <a:r>
              <a:rPr lang="en-US" sz="3600" b="1" u="sng" dirty="0" smtClean="0">
                <a:latin typeface="+mn-lt"/>
              </a:rPr>
              <a:t>TYPES </a:t>
            </a:r>
            <a:r>
              <a:rPr lang="fr-FR" sz="3600" b="1" u="sng" dirty="0">
                <a:latin typeface="+mn-lt"/>
              </a:rPr>
              <a:t>D’INVENTAIRES</a:t>
            </a:r>
            <a:br>
              <a:rPr lang="fr-FR" sz="3600" b="1" u="sng" dirty="0">
                <a:latin typeface="+mn-lt"/>
              </a:rPr>
            </a:br>
            <a:r>
              <a:rPr lang="en-US" sz="3600" dirty="0">
                <a:latin typeface="+mn-lt"/>
              </a:rPr>
              <a:t/>
            </a:r>
            <a:br>
              <a:rPr lang="en-US" sz="3600" dirty="0">
                <a:latin typeface="+mn-lt"/>
              </a:rPr>
            </a:br>
            <a:r>
              <a:rPr lang="en-US" sz="3600" dirty="0">
                <a:latin typeface="+mn-lt"/>
              </a:rPr>
              <a:t>1- </a:t>
            </a:r>
            <a:r>
              <a:rPr lang="fr-FR" sz="3600" b="1" dirty="0">
                <a:latin typeface="+mn-lt"/>
              </a:rPr>
              <a:t>Inventaire permanant :</a:t>
            </a:r>
            <a:r>
              <a:rPr lang="fr-FR" sz="3600" dirty="0">
                <a:latin typeface="+mn-lt"/>
              </a:rPr>
              <a:t> </a:t>
            </a:r>
            <a:r>
              <a:rPr lang="fr-FR" sz="3600" i="1" dirty="0">
                <a:latin typeface="+mn-lt"/>
              </a:rPr>
              <a:t>décompte immédiat des quantités stockées dès lors qu’une unité de marchandises entre ou sort.</a:t>
            </a:r>
            <a:br>
              <a:rPr lang="fr-FR" sz="3600" i="1" dirty="0">
                <a:latin typeface="+mn-lt"/>
              </a:rPr>
            </a:br>
            <a:r>
              <a:rPr lang="en-US" sz="3600" dirty="0">
                <a:latin typeface="+mn-lt"/>
              </a:rPr>
              <a:t/>
            </a:r>
            <a:br>
              <a:rPr lang="en-US" sz="3600" dirty="0">
                <a:latin typeface="+mn-lt"/>
              </a:rPr>
            </a:br>
            <a:r>
              <a:rPr lang="en-US" sz="3600" dirty="0">
                <a:latin typeface="+mn-lt"/>
              </a:rPr>
              <a:t>2- </a:t>
            </a:r>
            <a:r>
              <a:rPr lang="fr-FR" sz="3600" b="1" dirty="0">
                <a:latin typeface="+mn-lt"/>
              </a:rPr>
              <a:t>Inventaire annuel :</a:t>
            </a:r>
            <a:r>
              <a:rPr lang="fr-FR" sz="3600" dirty="0">
                <a:effectLst/>
                <a:latin typeface="+mn-lt"/>
              </a:rPr>
              <a:t>consiste à calculer les stocks de marchandises afin de vérifier que le stock physique est en adéquation avec la valeur du stock inscrite</a:t>
            </a:r>
            <a:r>
              <a:rPr lang="fr-FR" sz="3600" dirty="0">
                <a:latin typeface="+mn-lt"/>
              </a:rPr>
              <a:t> </a:t>
            </a:r>
            <a:br>
              <a:rPr lang="fr-FR" sz="3600" dirty="0">
                <a:latin typeface="+mn-lt"/>
              </a:rPr>
            </a:br>
            <a:r>
              <a:rPr lang="en-US" sz="3600" dirty="0">
                <a:latin typeface="+mn-lt"/>
              </a:rPr>
              <a:t/>
            </a:r>
            <a:br>
              <a:rPr lang="en-US" sz="3600" dirty="0">
                <a:latin typeface="+mn-lt"/>
              </a:rPr>
            </a:br>
            <a:r>
              <a:rPr lang="en-US" sz="3600" dirty="0">
                <a:latin typeface="+mn-lt"/>
              </a:rPr>
              <a:t>3- </a:t>
            </a:r>
            <a:r>
              <a:rPr lang="fr-FR" sz="3600" b="1" dirty="0">
                <a:latin typeface="+mn-lt"/>
              </a:rPr>
              <a:t>Inventaire tournant :</a:t>
            </a:r>
            <a:r>
              <a:rPr lang="fr-FR" sz="3600" dirty="0">
                <a:latin typeface="+mn-lt"/>
              </a:rPr>
              <a:t> consiste à compter périodiquement et de manière planifiée les stocks tout au long de </a:t>
            </a:r>
            <a:r>
              <a:rPr lang="fr-FR" sz="3600" dirty="0" smtClean="0">
                <a:latin typeface="+mn-lt"/>
              </a:rPr>
              <a:t>l’année</a:t>
            </a:r>
            <a:endParaRPr lang="en-US" sz="3600" dirty="0">
              <a:latin typeface="+mn-lt"/>
            </a:endParaRPr>
          </a:p>
        </p:txBody>
      </p:sp>
      <p:sp>
        <p:nvSpPr>
          <p:cNvPr id="3" name="Rectangle 2"/>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6601913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0371"/>
            <a:ext cx="12192000" cy="6373887"/>
          </a:xfr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7422000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5129"/>
            <a:ext cx="12192000" cy="6554804"/>
          </a:xfrm>
        </p:spPr>
      </p:pic>
      <p:sp>
        <p:nvSpPr>
          <p:cNvPr id="5" name="Rectangle 4"/>
          <p:cNvSpPr/>
          <p:nvPr/>
        </p:nvSpPr>
        <p:spPr>
          <a:xfrm>
            <a:off x="88134" y="88134"/>
            <a:ext cx="11986353" cy="6654189"/>
          </a:xfrm>
          <a:prstGeom prst="rect">
            <a:avLst/>
          </a:prstGeom>
          <a:noFill/>
          <a:ln w="381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908922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1974</Words>
  <Application>Microsoft Office PowerPoint</Application>
  <PresentationFormat>Widescreen</PresentationFormat>
  <Paragraphs>337</Paragraphs>
  <Slides>108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108</vt:i4>
      </vt:variant>
    </vt:vector>
  </HeadingPairs>
  <TitlesOfParts>
    <vt:vector size="119" baseType="lpstr">
      <vt:lpstr>Arabic Typesetting</vt:lpstr>
      <vt:lpstr>Arial</vt:lpstr>
      <vt:lpstr>Arial Black</vt:lpstr>
      <vt:lpstr>Brush Script MT</vt:lpstr>
      <vt:lpstr>Calibri</vt:lpstr>
      <vt:lpstr>Calibri Light</vt:lpstr>
      <vt:lpstr>Georgia</vt:lpstr>
      <vt:lpstr>Museo-500</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Système de contrôle  préventif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Les signes avant coureur de fraude</vt:lpstr>
      <vt:lpstr>PowerPoint Presentation</vt:lpstr>
      <vt:lpstr>PowerPoint Presentation</vt:lpstr>
      <vt:lpstr>PowerPoint Presentation</vt:lpstr>
      <vt:lpstr>PowerPoint Presentation</vt:lpstr>
      <vt:lpstr>PowerPoint Presentation</vt:lpstr>
      <vt:lpstr>PowerPoint Presentation</vt:lpstr>
      <vt:lpstr>La liste n’est pas exhaustive L’essentiel c’est d’être vigilant</vt:lpstr>
      <vt:lpstr>Ce qui risque d’arriver si on ne détecte pas les signes avant coureurs de fraude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Ségrégation des tâches</vt:lpstr>
      <vt:lpstr>PowerPoint Presentation</vt:lpstr>
      <vt:lpstr>PowerPoint Presentation</vt:lpstr>
      <vt:lpstr>PowerPoint Presentation</vt:lpstr>
      <vt:lpstr>PowerPoint Presentation</vt:lpstr>
      <vt:lpstr>PowerPoint Presentation</vt:lpstr>
      <vt:lpstr>GESTION DES STOCKS Ensemble de procédures appliquées par une institution pour déterminer : 1- Quand s’approvisionner? 2- Quelles quantités à acheter? 3- Comment entreposer? 4- Où entreposer les marchandises?   OBJECTIFS DE LA GESTION DES STOCKS 1- Préserver la qualité et la quantité initiale des produits 2- Accessibilité à la totalité des produits à tout moment 3- Protection des produits 4- Gestion efficace des entrées et des sorties de produits </vt:lpstr>
      <vt:lpstr>PowerPoint Presentation</vt:lpstr>
      <vt:lpstr>PowerPoint Presentation</vt:lpstr>
      <vt:lpstr>1) Mises en place pour la sureté et la sécurité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Amusons-nous!</vt:lpstr>
      <vt:lpstr>Amusons-nous!</vt:lpstr>
      <vt:lpstr>PowerPoint Presentation</vt:lpstr>
      <vt:lpstr>Eléments à prendre en compte lors de l’aménagement de l’entrepôt</vt:lpstr>
      <vt:lpstr>LES PRINCIPAUX AIRES D’UN ENTREPÔT</vt:lpstr>
      <vt:lpstr>PowerPoint Presentation</vt:lpstr>
      <vt:lpstr>PowerPoint Presentation</vt:lpstr>
      <vt:lpstr>PowerPoint Presentation</vt:lpstr>
      <vt:lpstr>PowerPoint Presentation</vt:lpstr>
      <vt:lpstr>SYSTÊME D’ADDRESSE DANS L’ENTREPÔT</vt:lpstr>
      <vt:lpstr>PowerPoint Presentation</vt:lpstr>
      <vt:lpstr>MÉTHODES DE VALORISATION DES STOCKS</vt:lpstr>
      <vt:lpstr>MÉTHODES DE VALORISATION DES STOCKS</vt:lpstr>
      <vt:lpstr>MÉTHODES DE VALORISATION DES STOCKS (Suite)</vt:lpstr>
      <vt:lpstr>PowerPoint Presentation</vt:lpstr>
      <vt:lpstr>PowerPoint Presentation</vt:lpstr>
      <vt:lpstr>PowerPoint Presentation</vt:lpstr>
      <vt:lpstr>PowerPoint Presentation</vt:lpstr>
      <vt:lpstr>PowerPoint Presentation</vt:lpstr>
      <vt:lpstr>Biens endommagés ou incorrects</vt:lpstr>
      <vt:lpstr>Biens endommagés ou incorrects (suite)</vt:lpstr>
      <vt:lpstr>PowerPoint Presentation</vt:lpstr>
      <vt:lpstr>4 ) Principes de contrôle du stock</vt:lpstr>
      <vt:lpstr>TYPES DE STOCKS</vt:lpstr>
      <vt:lpstr>STOCK MINIMUM</vt:lpstr>
      <vt:lpstr>STOCK DE SÉCURITÉ</vt:lpstr>
      <vt:lpstr>STOCK D'ALERTE</vt:lpstr>
      <vt:lpstr>Quelques outils/documents de contrôle</vt:lpstr>
      <vt:lpstr>PowerPoint Presentation</vt:lpstr>
      <vt:lpstr>PowerPoint Presentation</vt:lpstr>
      <vt:lpstr>PowerPoint Presentation</vt:lpstr>
      <vt:lpstr>PowerPoint Presentation</vt:lpstr>
      <vt:lpstr>PowerPoint Presentation</vt:lpstr>
      <vt:lpstr>L’inventaire est la liste, à un moment donné, de tous les biens et dettes d’une institution.</vt:lpstr>
      <vt:lpstr>Inventaire</vt:lpstr>
      <vt:lpstr>                                         TYPES D’INVENTAIRES  1- Inventaire permanant : décompte immédiat des quantités stockées dès lors qu’une unité de marchandises entre ou sort.  2- Inventaire annuel :consiste à calculer les stocks de marchandises afin de vérifier que le stock physique est en adéquation avec la valeur du stock inscrite   3- Inventaire tournant : consiste à compter périodiquement et de manière planifiée les stocks tout au long de l’année</vt:lpstr>
      <vt:lpstr>PowerPoint Presentation</vt:lpstr>
      <vt:lpstr>PowerPoint Presentation</vt:lpstr>
      <vt:lpstr>Comment réaliser un inventaire</vt:lpstr>
      <vt:lpstr>                   CAUSES DES ÉCARTS DANS LES INVENTAIRES   Erreurs sur les quantités à l’entrée    Erreurs sur les quantités prélevées   Articles détériorés pendant leur passage au magasin    Confusion entre deux références    Faux écarts dus à des erreurs de comptage </vt:lpstr>
      <vt:lpstr>PowerPoint Presentation</vt:lpstr>
      <vt:lpstr>PowerPoint Presentation</vt:lpstr>
      <vt:lpstr>5) Conservation de documents</vt:lpstr>
      <vt:lpstr>PowerPoint Presentation</vt:lpstr>
      <vt:lpstr>PowerPoint Presentation</vt:lpstr>
      <vt:lpstr>PowerPoint Presentation</vt:lpstr>
      <vt:lpstr>Place aux exercices maintenant!</vt:lpstr>
    </vt:vector>
  </TitlesOfParts>
  <Company>EDA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Lafalaise Berthony</dc:creator>
  <cp:lastModifiedBy>Franck Junior</cp:lastModifiedBy>
  <cp:revision>11</cp:revision>
  <dcterms:created xsi:type="dcterms:W3CDTF">2021-08-09T19:13:35Z</dcterms:created>
  <dcterms:modified xsi:type="dcterms:W3CDTF">2024-05-28T19:46:14Z</dcterms:modified>
</cp:coreProperties>
</file>