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8" r:id="rId2"/>
    <p:sldId id="256" r:id="rId3"/>
    <p:sldId id="257" r:id="rId4"/>
    <p:sldId id="259" r:id="rId5"/>
    <p:sldId id="262" r:id="rId6"/>
    <p:sldId id="265" r:id="rId7"/>
    <p:sldId id="266" r:id="rId8"/>
    <p:sldId id="264" r:id="rId9"/>
    <p:sldId id="268" r:id="rId10"/>
    <p:sldId id="260" r:id="rId11"/>
    <p:sldId id="263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4690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5996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8068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61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3673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64427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83933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943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3026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1155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3954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837DD-4536-44F7-BAEC-324942C3941B}" type="datetimeFigureOut">
              <a:rPr lang="fr-CH" smtClean="0"/>
              <a:t>30.05.2024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2467F-CAA8-414C-9B96-53ACE20E26E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69864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s://www.bing.com/images/search?q=cloche+de+l%27%c3%a9glise+-+images&amp;id=0DF1659359CDB4B0B32CBFA3B3D0041DBE296EB5&amp;FORM=IQFRBA" TargetMode="External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534"/>
            <a:ext cx="19812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22217" y="881149"/>
            <a:ext cx="2502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PARHAFS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217" y="1085184"/>
            <a:ext cx="1021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Fòmasyon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VIJILANS 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SISTÈM ALÈT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30284" y="1529542"/>
            <a:ext cx="10108276" cy="1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18.jpg"/>
          <p:cNvPicPr/>
          <p:nvPr/>
        </p:nvPicPr>
        <p:blipFill>
          <a:blip r:embed="rId3" cstate="print"/>
          <a:srcRect l="7291" t="7291" r="41667" b="10416"/>
          <a:stretch>
            <a:fillRect/>
          </a:stretch>
        </p:blipFill>
        <p:spPr bwMode="auto">
          <a:xfrm>
            <a:off x="3958495" y="3056125"/>
            <a:ext cx="2817060" cy="3539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3958494" y="1839481"/>
            <a:ext cx="321113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SISTÈM AÈT </a:t>
            </a:r>
          </a:p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POU KENBE VIJILANS NAN </a:t>
            </a:r>
          </a:p>
          <a:p>
            <a:pPr algn="ctr"/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KOMINOTE A 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771168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534"/>
            <a:ext cx="19812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22217" y="881149"/>
            <a:ext cx="2502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PARHAFS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217" y="1085184"/>
            <a:ext cx="1021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Fòmasyon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VIJILANS 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SISTÈM ALÈT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30284" y="1529542"/>
            <a:ext cx="10108276" cy="1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116496" y="1573436"/>
            <a:ext cx="3531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KOULÈ ALÈT YO AK SANS YO</a:t>
            </a:r>
            <a:endParaRPr lang="de-CH" dirty="0"/>
          </a:p>
        </p:txBody>
      </p:sp>
      <p:grpSp>
        <p:nvGrpSpPr>
          <p:cNvPr id="16" name="Canvas 18"/>
          <p:cNvGrpSpPr/>
          <p:nvPr/>
        </p:nvGrpSpPr>
        <p:grpSpPr>
          <a:xfrm>
            <a:off x="5010717" y="2049375"/>
            <a:ext cx="1090295" cy="1486535"/>
            <a:chOff x="0" y="0"/>
            <a:chExt cx="1090295" cy="1486535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090295" cy="1486535"/>
            </a:xfrm>
            <a:prstGeom prst="rect">
              <a:avLst/>
            </a:prstGeom>
          </p:spPr>
        </p:sp>
        <p:sp>
          <p:nvSpPr>
            <p:cNvPr id="18" name="Minus 17"/>
            <p:cNvSpPr/>
            <p:nvPr/>
          </p:nvSpPr>
          <p:spPr>
            <a:xfrm rot="5400000">
              <a:off x="-181914" y="699715"/>
              <a:ext cx="970059" cy="190831"/>
            </a:xfrm>
            <a:prstGeom prst="mathMinu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  <p:sp>
          <p:nvSpPr>
            <p:cNvPr id="19" name="Flowchart: Punched Tape 18"/>
            <p:cNvSpPr/>
            <p:nvPr/>
          </p:nvSpPr>
          <p:spPr>
            <a:xfrm>
              <a:off x="278296" y="198607"/>
              <a:ext cx="731519" cy="477078"/>
            </a:xfrm>
            <a:prstGeom prst="flowChartPunchedTape">
              <a:avLst/>
            </a:prstGeom>
            <a:solidFill>
              <a:srgbClr val="FF00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</p:grpSp>
      <p:grpSp>
        <p:nvGrpSpPr>
          <p:cNvPr id="20" name="Canvas 18"/>
          <p:cNvGrpSpPr/>
          <p:nvPr/>
        </p:nvGrpSpPr>
        <p:grpSpPr>
          <a:xfrm>
            <a:off x="958273" y="2116958"/>
            <a:ext cx="1090295" cy="1486535"/>
            <a:chOff x="0" y="0"/>
            <a:chExt cx="1090295" cy="1486535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1090295" cy="1486535"/>
            </a:xfrm>
            <a:prstGeom prst="rect">
              <a:avLst/>
            </a:prstGeom>
          </p:spPr>
        </p:sp>
        <p:sp>
          <p:nvSpPr>
            <p:cNvPr id="22" name="Minus 21"/>
            <p:cNvSpPr/>
            <p:nvPr/>
          </p:nvSpPr>
          <p:spPr>
            <a:xfrm rot="5400000">
              <a:off x="-181914" y="699715"/>
              <a:ext cx="970059" cy="190831"/>
            </a:xfrm>
            <a:prstGeom prst="mathMinu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  <p:sp>
          <p:nvSpPr>
            <p:cNvPr id="23" name="Flowchart: Punched Tape 22"/>
            <p:cNvSpPr/>
            <p:nvPr/>
          </p:nvSpPr>
          <p:spPr>
            <a:xfrm>
              <a:off x="278296" y="198607"/>
              <a:ext cx="731519" cy="477078"/>
            </a:xfrm>
            <a:prstGeom prst="flowChartPunchedTape">
              <a:avLst/>
            </a:prstGeom>
            <a:solidFill>
              <a:schemeClr val="accent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</p:grpSp>
      <p:sp>
        <p:nvSpPr>
          <p:cNvPr id="4" name="Rectangle 3"/>
          <p:cNvSpPr/>
          <p:nvPr/>
        </p:nvSpPr>
        <p:spPr>
          <a:xfrm>
            <a:off x="805692" y="3572973"/>
            <a:ext cx="2216727" cy="2718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ALÈT JÒN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SANSIBILIZASYON AK MEGAFÒN PA GEN SOUFLÈT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 ANPIL CHANS POU SIKLÒN NAN RIVE NAN YOUN OU BYEN 2  JOU.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endParaRPr lang="fr-CH" sz="16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64041" y="3525043"/>
            <a:ext cx="2330932" cy="2814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ALÈT WOUJ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SANSIBILIZASYON AK MEGAFÒN </a:t>
            </a:r>
            <a:r>
              <a:rPr lang="fr-CH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SOUFLÈT.</a:t>
            </a:r>
          </a:p>
          <a:p>
            <a:pPr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RASANBLEMAN AK SOUFLÈT</a:t>
            </a:r>
            <a:endParaRPr lang="fr-CH" sz="14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endParaRPr lang="fr-CH" sz="1400" b="1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KONFIMASYON SIKLÒN NAN 12 ZÈD TAN OU BYEN 24 KATRÈ</a:t>
            </a:r>
            <a:endParaRPr lang="fr-CH" sz="14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2" name="Canvas 18"/>
          <p:cNvGrpSpPr/>
          <p:nvPr/>
        </p:nvGrpSpPr>
        <p:grpSpPr>
          <a:xfrm>
            <a:off x="9327694" y="2054699"/>
            <a:ext cx="1090295" cy="1486535"/>
            <a:chOff x="0" y="0"/>
            <a:chExt cx="1090295" cy="1486535"/>
          </a:xfrm>
        </p:grpSpPr>
        <p:sp>
          <p:nvSpPr>
            <p:cNvPr id="33" name="Rectangle 32"/>
            <p:cNvSpPr/>
            <p:nvPr/>
          </p:nvSpPr>
          <p:spPr>
            <a:xfrm>
              <a:off x="0" y="0"/>
              <a:ext cx="1090295" cy="1486535"/>
            </a:xfrm>
            <a:prstGeom prst="rect">
              <a:avLst/>
            </a:prstGeom>
          </p:spPr>
        </p:sp>
        <p:sp>
          <p:nvSpPr>
            <p:cNvPr id="34" name="Minus 33"/>
            <p:cNvSpPr/>
            <p:nvPr/>
          </p:nvSpPr>
          <p:spPr>
            <a:xfrm rot="5400000">
              <a:off x="-181914" y="699715"/>
              <a:ext cx="970059" cy="190831"/>
            </a:xfrm>
            <a:prstGeom prst="mathMinu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  <p:sp>
          <p:nvSpPr>
            <p:cNvPr id="35" name="Flowchart: Punched Tape 34"/>
            <p:cNvSpPr/>
            <p:nvPr/>
          </p:nvSpPr>
          <p:spPr>
            <a:xfrm>
              <a:off x="278296" y="198607"/>
              <a:ext cx="731519" cy="477078"/>
            </a:xfrm>
            <a:prstGeom prst="flowChartPunchedTape">
              <a:avLst/>
            </a:prstGeom>
            <a:solidFill>
              <a:schemeClr val="accent6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</p:grpSp>
      <p:sp>
        <p:nvSpPr>
          <p:cNvPr id="6" name="Rectangle 5"/>
          <p:cNvSpPr/>
          <p:nvPr/>
        </p:nvSpPr>
        <p:spPr>
          <a:xfrm>
            <a:off x="8646003" y="3739841"/>
            <a:ext cx="2453675" cy="2211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ALÈT VÈT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MEGAFÒN POU SIYALE ALÈT </a:t>
            </a:r>
            <a:r>
              <a:rPr lang="fr-CH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CH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LEVE.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4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CH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RETOU A LA NÒMAL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 GEN LAPLI, PA GEN VAN MEN NOU DWE RETE VIJILAN PANDAN 3 JOU</a:t>
            </a:r>
          </a:p>
        </p:txBody>
      </p:sp>
    </p:spTree>
    <p:extLst>
      <p:ext uri="{BB962C8B-B14F-4D97-AF65-F5344CB8AC3E}">
        <p14:creationId xmlns:p14="http://schemas.microsoft.com/office/powerpoint/2010/main" val="4054110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534"/>
            <a:ext cx="19812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22217" y="881149"/>
            <a:ext cx="2502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PARHAFS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217" y="1085184"/>
            <a:ext cx="1021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Fòmasyon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VIJILANS 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SISTÈM ALÈT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30284" y="1529542"/>
            <a:ext cx="10108276" cy="1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Canvas 18"/>
          <p:cNvGrpSpPr/>
          <p:nvPr/>
        </p:nvGrpSpPr>
        <p:grpSpPr>
          <a:xfrm>
            <a:off x="4886628" y="2665693"/>
            <a:ext cx="2105299" cy="2192634"/>
            <a:chOff x="0" y="0"/>
            <a:chExt cx="1090295" cy="148653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090295" cy="1486535"/>
            </a:xfrm>
            <a:prstGeom prst="rect">
              <a:avLst/>
            </a:prstGeom>
          </p:spPr>
        </p:sp>
        <p:sp>
          <p:nvSpPr>
            <p:cNvPr id="16" name="Minus 15"/>
            <p:cNvSpPr/>
            <p:nvPr/>
          </p:nvSpPr>
          <p:spPr>
            <a:xfrm rot="5400000">
              <a:off x="-181914" y="699715"/>
              <a:ext cx="970059" cy="190831"/>
            </a:xfrm>
            <a:prstGeom prst="mathMinus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  <p:sp>
          <p:nvSpPr>
            <p:cNvPr id="17" name="Flowchart: Punched Tape 16"/>
            <p:cNvSpPr/>
            <p:nvPr/>
          </p:nvSpPr>
          <p:spPr>
            <a:xfrm>
              <a:off x="278296" y="198607"/>
              <a:ext cx="731519" cy="477078"/>
            </a:xfrm>
            <a:prstGeom prst="flowChartPunchedTape">
              <a:avLst/>
            </a:prstGeom>
            <a:solidFill>
              <a:srgbClr val="0070C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</p:grpSp>
      <p:sp>
        <p:nvSpPr>
          <p:cNvPr id="3" name="Rectangle 2"/>
          <p:cNvSpPr/>
          <p:nvPr/>
        </p:nvSpPr>
        <p:spPr>
          <a:xfrm>
            <a:off x="4096194" y="4858327"/>
            <a:ext cx="34210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CH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SOUNAMI</a:t>
            </a:r>
          </a:p>
          <a:p>
            <a:pPr algn="ctr"/>
            <a:r>
              <a:rPr lang="fr-CH" sz="1600" b="1" dirty="0" smtClean="0">
                <a:solidFill>
                  <a:srgbClr val="00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KITE ZÒN KOT YO ALE NAN OTÈ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178519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534"/>
            <a:ext cx="19812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22217" y="881149"/>
            <a:ext cx="2502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PARHAFS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217" y="1085184"/>
            <a:ext cx="1021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Fòmasyon VIJILANS - SISTÈM ALÈT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30284" y="1529542"/>
            <a:ext cx="10108276" cy="1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122217" y="1703501"/>
            <a:ext cx="1420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28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GLOSÈ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289694"/>
              </p:ext>
            </p:extLst>
          </p:nvPr>
        </p:nvGraphicFramePr>
        <p:xfrm>
          <a:off x="1230284" y="2226721"/>
          <a:ext cx="9181042" cy="39732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1742">
                  <a:extLst>
                    <a:ext uri="{9D8B030D-6E8A-4147-A177-3AD203B41FA5}">
                      <a16:colId xmlns:a16="http://schemas.microsoft.com/office/drawing/2014/main" val="3835351032"/>
                    </a:ext>
                  </a:extLst>
                </a:gridCol>
                <a:gridCol w="5399300">
                  <a:extLst>
                    <a:ext uri="{9D8B030D-6E8A-4147-A177-3AD203B41FA5}">
                      <a16:colId xmlns:a16="http://schemas.microsoft.com/office/drawing/2014/main" val="34471357"/>
                    </a:ext>
                  </a:extLst>
                </a:gridCol>
              </a:tblGrid>
              <a:tr h="42028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TÈM</a:t>
                      </a:r>
                      <a:endParaRPr lang="de-CH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2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Définisyon</a:t>
                      </a:r>
                      <a:endParaRPr lang="de-CH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6917014"/>
                  </a:ext>
                </a:extLst>
              </a:tr>
              <a:tr h="49401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DGPC</a:t>
                      </a:r>
                      <a:endParaRPr lang="de-CH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DIERKSYON</a:t>
                      </a:r>
                      <a:r>
                        <a:rPr lang="fr-CH" sz="1800" baseline="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JENERAL PWOTEKSYON SIVIL</a:t>
                      </a:r>
                      <a:endParaRPr lang="de-CH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8678460"/>
                  </a:ext>
                </a:extLst>
              </a:tr>
              <a:tr h="62358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CLPC</a:t>
                      </a:r>
                      <a:endParaRPr lang="de-CH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KOMITE LOKAL PWOTEKSYON SIVIL</a:t>
                      </a:r>
                      <a:endParaRPr lang="de-CH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2707442"/>
                  </a:ext>
                </a:extLst>
              </a:tr>
              <a:tr h="59935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EIC</a:t>
                      </a:r>
                      <a:endParaRPr lang="de-CH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EKI ENTÈVENSYON KOMINOTÈ</a:t>
                      </a:r>
                      <a:endParaRPr lang="de-CH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72541254"/>
                  </a:ext>
                </a:extLst>
              </a:tr>
              <a:tr h="5793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SAP</a:t>
                      </a:r>
                      <a:endParaRPr lang="de-CH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SISTÈM ALÈT PREKÒS</a:t>
                      </a:r>
                      <a:endParaRPr lang="de-CH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6248230"/>
                  </a:ext>
                </a:extLst>
              </a:tr>
              <a:tr h="6773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SNGRD</a:t>
                      </a:r>
                      <a:endParaRPr lang="de-CH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SISTÈM NASYONAL JESYON RISK AK DEZAS</a:t>
                      </a:r>
                      <a:endParaRPr lang="de-CH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1557320"/>
                  </a:ext>
                </a:extLst>
              </a:tr>
              <a:tr h="5793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UHM</a:t>
                      </a:r>
                      <a:endParaRPr lang="de-CH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CH" sz="18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INITE IDRO METEOWOLOJI</a:t>
                      </a:r>
                      <a:endParaRPr lang="de-CH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74333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2144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534"/>
            <a:ext cx="19812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22217" y="881149"/>
            <a:ext cx="2502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PARHAFS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217" y="1085184"/>
            <a:ext cx="1021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Fòmasyon 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VIJILANS 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SISTÈM ALÈT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30284" y="1529542"/>
            <a:ext cx="10108276" cy="1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230284" y="2675345"/>
            <a:ext cx="6096000" cy="430887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2800" dirty="0" smtClean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Yon sistèm alèt se yon zouti ki fèt pou avèti kominote a yon danje ki gen pou rive.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2800" dirty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 pèmèt nou mete moun ki ekspoze yo a labri avan danje a rive.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fr-FR" sz="2800" dirty="0" smtClean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 kap pèmèt nou redwi dega ak katastwòf ke danje yo ka lakoz. </a:t>
            </a: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fr-FR" dirty="0" smtClean="0">
              <a:solidFill>
                <a:srgbClr val="242424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0284" y="1941487"/>
            <a:ext cx="39196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 smtClean="0">
                <a:solidFill>
                  <a:srgbClr val="242424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Sistèm alèt prekòs </a:t>
            </a:r>
            <a:endParaRPr lang="de-CH" sz="3200" b="1" dirty="0"/>
          </a:p>
        </p:txBody>
      </p:sp>
    </p:spTree>
    <p:extLst>
      <p:ext uri="{BB962C8B-B14F-4D97-AF65-F5344CB8AC3E}">
        <p14:creationId xmlns:p14="http://schemas.microsoft.com/office/powerpoint/2010/main" val="94628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534"/>
            <a:ext cx="19812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22217" y="881149"/>
            <a:ext cx="2502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PARHAFS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217" y="1085184"/>
            <a:ext cx="1021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Fòmasyon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VIJILANS 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SISTÈM ALÈT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30284" y="1529542"/>
            <a:ext cx="10108276" cy="1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643265" y="1995667"/>
            <a:ext cx="6096000" cy="35609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CH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Alète yon popilasyon se itlize mwayen  ki disponib pou fè moun nan kominote a adopte bon konpòtman devan danje ki menase.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fr-CH" sz="2800" dirty="0" smtClean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CH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 konpòtman sa sòti nan konsiy ke otorite yo te pase nan kominote a.</a:t>
            </a:r>
            <a:endParaRPr lang="de-CH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382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534"/>
            <a:ext cx="19812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22217" y="881149"/>
            <a:ext cx="2502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PARHAFS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217" y="1085184"/>
            <a:ext cx="1021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Fòmasyon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VIJILANS 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SISTÈM ALÈT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30284" y="1529542"/>
            <a:ext cx="10108276" cy="1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230284" y="4486793"/>
            <a:ext cx="6096000" cy="204254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CH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 dwe klè kou klèwòz nan tèt tout moun 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CH" sz="28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 moun kap alète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CH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Kòman lap alète.</a:t>
            </a:r>
            <a:endParaRPr lang="de-CH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0284" y="2032682"/>
            <a:ext cx="6096000" cy="207441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CH" sz="28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 alèt la se avèti popilasyon an avan danje a rive </a:t>
            </a:r>
            <a:r>
              <a:rPr lang="fr-CH" sz="28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 yo ka pwoteje tèt yo e redwi kantite viktim ak dega ki ka rive.</a:t>
            </a:r>
            <a:endParaRPr lang="de-CH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972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534"/>
            <a:ext cx="19812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22217" y="881149"/>
            <a:ext cx="2502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PARHAFS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217" y="1085184"/>
            <a:ext cx="1021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Fòmasyon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VIJILANS 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SISTÈM ALÈT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30284" y="1529542"/>
            <a:ext cx="10108276" cy="1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1230284" y="1931690"/>
            <a:ext cx="6096000" cy="49321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</a:t>
            </a:r>
            <a:r>
              <a:rPr lang="fr-CH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Alèt la mande 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  <a:tabLst>
                <a:tab pos="457200" algn="l"/>
                <a:tab pos="848360" algn="l"/>
              </a:tabLst>
            </a:pPr>
            <a:r>
              <a:rPr lang="fr-CH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fr-CH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onjan planifikasyon,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  <a:tabLst>
                <a:tab pos="457200" algn="l"/>
                <a:tab pos="848360" algn="l"/>
              </a:tabLst>
            </a:pPr>
            <a:r>
              <a:rPr lang="fr-CH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fr-CH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òk li fasil pou konprann</a:t>
            </a:r>
            <a:endParaRPr lang="fr-CH" sz="28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  <a:tabLst>
                <a:tab pos="457200" algn="l"/>
                <a:tab pos="848360" algn="l"/>
              </a:tabLst>
            </a:pPr>
            <a:r>
              <a:rPr lang="fr-CH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Fòk li byen taye pou popilasyon an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  <a:tabLst>
                <a:tab pos="457200" algn="l"/>
                <a:tab pos="848360" algn="l"/>
              </a:tabLst>
            </a:pPr>
            <a:r>
              <a:rPr lang="fr-CH" sz="28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CH" sz="28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dwe ka aplike san pèditan ni dètou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  <a:tabLst>
                <a:tab pos="457200" algn="l"/>
                <a:tab pos="848360" algn="l"/>
              </a:tabLst>
            </a:pPr>
            <a:endParaRPr lang="fr-CH" b="1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  <a:tabLst>
                <a:tab pos="457200" algn="l"/>
                <a:tab pos="848360" algn="l"/>
              </a:tabLst>
            </a:pPr>
            <a:endParaRPr lang="de-CH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812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534"/>
            <a:ext cx="19812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22217" y="881149"/>
            <a:ext cx="2502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PARHAFS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217" y="1085184"/>
            <a:ext cx="1021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Fòmasyon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VIJILANS 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SISTÈM ALÈT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30284" y="1529542"/>
            <a:ext cx="10108276" cy="1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230284" y="368750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 eaLnBrk="0" fontAlgn="base" hangingPunct="0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CH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Megafòn                       </a:t>
            </a:r>
            <a:r>
              <a:rPr lang="fr-CH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Wopalè</a:t>
            </a:r>
            <a:endParaRPr lang="de-CH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0284" y="2309399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Aft>
                <a:spcPts val="0"/>
              </a:spcAft>
              <a:tabLst>
                <a:tab pos="457200" algn="l"/>
              </a:tabLst>
            </a:pPr>
            <a:r>
              <a:rPr lang="fr-CH" sz="28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MOYEN POU ALÈT BAY.</a:t>
            </a:r>
            <a:endParaRPr lang="de-CH" sz="2800" b="1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/>
          <p:nvPr/>
        </p:nvPicPr>
        <p:blipFill>
          <a:blip r:embed="rId3"/>
          <a:stretch>
            <a:fillRect/>
          </a:stretch>
        </p:blipFill>
        <p:spPr>
          <a:xfrm>
            <a:off x="1671783" y="4236413"/>
            <a:ext cx="1459344" cy="1388532"/>
          </a:xfrm>
          <a:prstGeom prst="rect">
            <a:avLst/>
          </a:prstGeom>
        </p:spPr>
      </p:pic>
      <p:pic>
        <p:nvPicPr>
          <p:cNvPr id="11" name="Picture 10" descr="Afficher l’image source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145" y="4454100"/>
            <a:ext cx="1479146" cy="11708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307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534"/>
            <a:ext cx="19812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22217" y="881149"/>
            <a:ext cx="2502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PARHAFS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217" y="1085184"/>
            <a:ext cx="1021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Fòmasyon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VIJILANS </a:t>
            </a:r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SISTÈM ALÈT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30284" y="1529542"/>
            <a:ext cx="10108276" cy="1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emb30DC083A8" descr="Résultat d’image pour Cloche de l'église -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284" y="2726697"/>
            <a:ext cx="1449987" cy="1141202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Picture 35" descr="Résultat d’images pour systeme d'alerte et sirène - imag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6180" y="5464437"/>
            <a:ext cx="1117167" cy="1034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Picture 36" descr="C:\Users\SKH232183\AppData\Local\Microsoft\Windows\INetCache\Content.MSO\8E7319F0.tmp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595" y="5313669"/>
            <a:ext cx="1399363" cy="11702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Picture 37" descr="C:\Users\SKH232183\AppData\Local\Microsoft\Windows\INetCache\Content.MSO\467863A3.tmp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301" y="5313669"/>
            <a:ext cx="1420007" cy="11702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Picture 38" descr="Résultat d’images pour drapeau - images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4981" y="5381436"/>
            <a:ext cx="1145310" cy="103472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Picture 39"/>
          <p:cNvPicPr/>
          <p:nvPr/>
        </p:nvPicPr>
        <p:blipFill>
          <a:blip r:embed="rId9"/>
          <a:stretch>
            <a:fillRect/>
          </a:stretch>
        </p:blipFill>
        <p:spPr>
          <a:xfrm>
            <a:off x="5116945" y="2710362"/>
            <a:ext cx="1477819" cy="1141201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1230284" y="192209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 eaLnBrk="0" fontAlgn="base" hangingPunct="0"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CH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Klòch </a:t>
            </a:r>
            <a:r>
              <a:rPr lang="fr-CH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legliz                                           Pòtapòt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30284" y="4568405"/>
            <a:ext cx="92303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Aft>
                <a:spcPts val="0"/>
              </a:spcAft>
              <a:tabLst>
                <a:tab pos="457200" algn="l"/>
              </a:tabLst>
            </a:pPr>
            <a:r>
              <a:rPr lang="fr-CH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Lanbi                          Souflèt.                             Sirèn                                               Drapo</a:t>
            </a:r>
            <a:r>
              <a:rPr lang="fr-CH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de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833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nd_RGB_pos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6534"/>
            <a:ext cx="1981200" cy="4857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122217" y="881149"/>
            <a:ext cx="25021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Pwojè</a:t>
            </a:r>
            <a:r>
              <a:rPr lang="fr-CH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PARHAFS</a:t>
            </a:r>
            <a:endParaRPr lang="fr-CH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217" y="1085184"/>
            <a:ext cx="10216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Fòmasyon</a:t>
            </a:r>
            <a:r>
              <a:rPr lang="fr-CH" dirty="0">
                <a:latin typeface="Arial" panose="020B0604020202020204" pitchFamily="34" charset="0"/>
                <a:cs typeface="Arial" panose="020B0604020202020204" pitchFamily="34" charset="0"/>
              </a:rPr>
              <a:t> VIJILANS = SISTÈM ALÈT</a:t>
            </a:r>
            <a:endParaRPr lang="fr-CH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230284" y="1529542"/>
            <a:ext cx="10108276" cy="16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230284" y="2983415"/>
            <a:ext cx="5690982" cy="1198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SÈL OTORITE KI GEN DWA ALÈTE POPILASYON AN.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 EKZANP MAJISTRA POU NIVO KOMINAL,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CASEC, ASEC POU SEKSYON KOMINAL YO.</a:t>
            </a:r>
            <a:endParaRPr lang="fr-CH" sz="16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30284" y="2186566"/>
            <a:ext cx="3450496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457200" algn="l"/>
                <a:tab pos="848360" algn="l"/>
              </a:tabLst>
            </a:pPr>
            <a:r>
              <a:rPr lang="fr-CH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 MOUN KI GEN DWA ALÈTE</a:t>
            </a:r>
          </a:p>
        </p:txBody>
      </p:sp>
    </p:spTree>
    <p:extLst>
      <p:ext uri="{BB962C8B-B14F-4D97-AF65-F5344CB8AC3E}">
        <p14:creationId xmlns:p14="http://schemas.microsoft.com/office/powerpoint/2010/main" val="4261251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410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Studer Martin</dc:creator>
  <cp:lastModifiedBy>Franck Junior</cp:lastModifiedBy>
  <cp:revision>28</cp:revision>
  <dcterms:created xsi:type="dcterms:W3CDTF">2021-04-13T11:52:00Z</dcterms:created>
  <dcterms:modified xsi:type="dcterms:W3CDTF">2024-05-30T11:03:50Z</dcterms:modified>
</cp:coreProperties>
</file>