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</p:sldMasterIdLst>
  <p:sldIdLst>
    <p:sldId id="259" r:id="rId2"/>
    <p:sldId id="266" r:id="rId3"/>
    <p:sldId id="268" r:id="rId4"/>
    <p:sldId id="261" r:id="rId5"/>
    <p:sldId id="267" r:id="rId6"/>
    <p:sldId id="264" r:id="rId7"/>
    <p:sldId id="269" r:id="rId8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58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727830" y="1581658"/>
            <a:ext cx="473633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69136" y="1056132"/>
            <a:ext cx="9199245" cy="573405"/>
          </a:xfrm>
          <a:custGeom>
            <a:avLst/>
            <a:gdLst/>
            <a:ahLst/>
            <a:cxnLst/>
            <a:rect l="l" t="t" r="r" b="b"/>
            <a:pathLst>
              <a:path w="9199245" h="573405">
                <a:moveTo>
                  <a:pt x="9198864" y="0"/>
                </a:moveTo>
                <a:lnTo>
                  <a:pt x="0" y="0"/>
                </a:lnTo>
                <a:lnTo>
                  <a:pt x="0" y="573024"/>
                </a:lnTo>
                <a:lnTo>
                  <a:pt x="9198864" y="573024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00523" y="1061719"/>
            <a:ext cx="1790953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54200" y="1817751"/>
            <a:ext cx="9549130" cy="4524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2286000"/>
            <a:ext cx="9199245" cy="1615827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spc="-5" dirty="0" smtClean="0"/>
              <a:t/>
            </a:r>
            <a:br>
              <a:rPr lang="fr-FR" spc="-5" dirty="0" smtClean="0"/>
            </a:br>
            <a:r>
              <a:rPr lang="fr-FR" spc="-5" dirty="0" smtClean="0"/>
              <a:t>LESON # 4 </a:t>
            </a:r>
            <a:br>
              <a:rPr lang="fr-FR" spc="-5" dirty="0" smtClean="0"/>
            </a:br>
            <a:r>
              <a:rPr lang="fr-FR" spc="-5" dirty="0" smtClean="0"/>
              <a:t>SIK GRD</a:t>
            </a:r>
            <a:endParaRPr lang="de-CH" spc="-5" dirty="0"/>
          </a:p>
        </p:txBody>
      </p:sp>
      <p:pic>
        <p:nvPicPr>
          <p:cNvPr id="5" name="Picture 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553200" y="5652655"/>
            <a:ext cx="5486400" cy="423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000" dirty="0" smtClean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 2022</a:t>
            </a:r>
            <a:endParaRPr lang="fr-FR" sz="2000" dirty="0"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9532" y="1025652"/>
            <a:ext cx="9199245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OBJEKTIF LESON 2 SA SE: </a:t>
            </a:r>
            <a:endParaRPr lang="fr-FR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685800" y="2362200"/>
            <a:ext cx="11125200" cy="38100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Leson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sa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gen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kòm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objektif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fè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patisipan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byen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konprann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kisa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Jesyon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epi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tou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fasilite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sitye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aktivite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GRD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atravè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sik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Jesyon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gen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ladanl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domèn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eke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chak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domèn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genyen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pwòp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konpozant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 3"/>
              <a:buChar char=""/>
              <a:defRPr/>
            </a:pP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76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9532" y="1025652"/>
            <a:ext cx="9199245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err="1"/>
              <a:t>Definisyon</a:t>
            </a:r>
            <a:r>
              <a:rPr lang="fr-FR" dirty="0"/>
              <a:t>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Jesyon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smtClean="0"/>
              <a:t>«</a:t>
            </a:r>
            <a:r>
              <a:rPr lang="fr-FR" dirty="0"/>
              <a:t> GR »</a:t>
            </a:r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685800" y="2133600"/>
            <a:ext cx="11125200" cy="32766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defRPr/>
            </a:pPr>
            <a:r>
              <a:rPr lang="fr-FR" sz="28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Jesyon</a:t>
            </a:r>
            <a:r>
              <a:rPr lang="fr-FR" sz="2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defini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nan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fason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sa :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Pwosesis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planifilasyon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òganizasyon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direksyon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konwol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nan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kominote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. Ki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donk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Jesyon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enplike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ansanm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aksyon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sou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baz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plan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byen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elabore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. Li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pa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redwi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fè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yonn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oubyen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aksyon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sèlman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, men li mande pou tout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etap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sa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respekte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nan </a:t>
            </a:r>
            <a:r>
              <a:rPr lang="fr-FR" sz="2800" kern="0" dirty="0" err="1">
                <a:latin typeface="Arial" panose="020B0604020202020204" pitchFamily="34" charset="0"/>
                <a:cs typeface="Arial" panose="020B0604020202020204" pitchFamily="34" charset="0"/>
              </a:rPr>
              <a:t>kad</a:t>
            </a:r>
            <a:r>
              <a:rPr lang="fr-FR" sz="2800" kern="0" dirty="0">
                <a:latin typeface="Arial" panose="020B0604020202020204" pitchFamily="34" charset="0"/>
                <a:cs typeface="Arial" panose="020B0604020202020204" pitchFamily="34" charset="0"/>
              </a:rPr>
              <a:t> plan an.</a:t>
            </a:r>
          </a:p>
          <a:p>
            <a:pPr>
              <a:buFont typeface="Wingdings 3"/>
              <a:buChar char=""/>
              <a:defRPr/>
            </a:pP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27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95600" y="358752"/>
            <a:ext cx="8534400" cy="555648"/>
          </a:xfrm>
          <a:custGeom>
            <a:avLst/>
            <a:gdLst/>
            <a:ahLst/>
            <a:cxnLst/>
            <a:rect l="l" t="t" r="r" b="b"/>
            <a:pathLst>
              <a:path w="9199245" h="571500">
                <a:moveTo>
                  <a:pt x="9198864" y="0"/>
                </a:moveTo>
                <a:lnTo>
                  <a:pt x="0" y="0"/>
                </a:lnTo>
                <a:lnTo>
                  <a:pt x="0" y="571500"/>
                </a:lnTo>
                <a:lnTo>
                  <a:pt x="9198864" y="571500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pPr algn="ctr"/>
            <a:r>
              <a:rPr lang="fr-CH" sz="4000" dirty="0" err="1"/>
              <a:t>D</a:t>
            </a:r>
            <a:r>
              <a:rPr lang="fr-CH" sz="4000" dirty="0" err="1" smtClean="0"/>
              <a:t>omèn</a:t>
            </a:r>
            <a:r>
              <a:rPr lang="fr-CH" sz="4000" dirty="0" smtClean="0"/>
              <a:t> </a:t>
            </a:r>
            <a:r>
              <a:rPr lang="fr-CH" sz="4000" dirty="0" err="1"/>
              <a:t>ak</a:t>
            </a:r>
            <a:r>
              <a:rPr lang="fr-CH" sz="4000" dirty="0"/>
              <a:t> </a:t>
            </a:r>
            <a:r>
              <a:rPr lang="fr-CH" sz="4000" dirty="0" err="1"/>
              <a:t>konpozant</a:t>
            </a:r>
            <a:r>
              <a:rPr lang="fr-CH" sz="4000" dirty="0"/>
              <a:t> « GRD »</a:t>
            </a:r>
            <a:endParaRPr lang="fr-CH" sz="4000" dirty="0"/>
          </a:p>
        </p:txBody>
      </p:sp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1143000"/>
            <a:ext cx="6248400" cy="609600"/>
          </a:xfrm>
          <a:prstGeom prst="rect">
            <a:avLst/>
          </a:prstGeom>
        </p:spPr>
        <p:txBody>
          <a:bodyPr rtlCol="0">
            <a:normAutofit fontScale="25000" lnSpcReduction="20000"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defRPr/>
            </a:pPr>
            <a:r>
              <a:rPr lang="fr-CH" sz="4800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Kelkeswa</a:t>
            </a:r>
            <a:r>
              <a:rPr lang="fr-CH" sz="4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pwojè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GRD li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dwe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pran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domèn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 : </a:t>
            </a:r>
          </a:p>
          <a:p>
            <a:pPr algn="just">
              <a:lnSpc>
                <a:spcPct val="150000"/>
              </a:lnSpc>
              <a:defRPr/>
            </a:pP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Rediksyon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Jesyon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evènman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advès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rekiperasyon</a:t>
            </a:r>
            <a:r>
              <a:rPr lang="fr-CH" sz="4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defRPr/>
            </a:pPr>
            <a:r>
              <a:rPr lang="fr-CH" sz="48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endParaRPr lang="en-US" sz="2000" kern="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None/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8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3382737"/>
              </p:ext>
            </p:extLst>
          </p:nvPr>
        </p:nvGraphicFramePr>
        <p:xfrm>
          <a:off x="914400" y="2286000"/>
          <a:ext cx="9906000" cy="3886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5385">
                  <a:extLst>
                    <a:ext uri="{9D8B030D-6E8A-4147-A177-3AD203B41FA5}">
                      <a16:colId xmlns:a16="http://schemas.microsoft.com/office/drawing/2014/main" val="1523157490"/>
                    </a:ext>
                  </a:extLst>
                </a:gridCol>
                <a:gridCol w="2494705">
                  <a:extLst>
                    <a:ext uri="{9D8B030D-6E8A-4147-A177-3AD203B41FA5}">
                      <a16:colId xmlns:a16="http://schemas.microsoft.com/office/drawing/2014/main" val="1343388495"/>
                    </a:ext>
                  </a:extLst>
                </a:gridCol>
                <a:gridCol w="2630899">
                  <a:extLst>
                    <a:ext uri="{9D8B030D-6E8A-4147-A177-3AD203B41FA5}">
                      <a16:colId xmlns:a16="http://schemas.microsoft.com/office/drawing/2014/main" val="2318397458"/>
                    </a:ext>
                  </a:extLst>
                </a:gridCol>
                <a:gridCol w="2655011">
                  <a:extLst>
                    <a:ext uri="{9D8B030D-6E8A-4147-A177-3AD203B41FA5}">
                      <a16:colId xmlns:a16="http://schemas.microsoft.com/office/drawing/2014/main" val="1089767329"/>
                    </a:ext>
                  </a:extLst>
                </a:gridCol>
              </a:tblGrid>
              <a:tr h="16655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Analiz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risk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yo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Rediksyon risk yo</a:t>
                      </a:r>
                      <a:endParaRPr lang="fr-FR" sz="24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Jesyon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 </a:t>
                      </a: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evènman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advès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Rekiperasyon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621007"/>
                  </a:ext>
                </a:extLst>
              </a:tr>
              <a:tr h="22206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Etid</a:t>
                      </a:r>
                      <a:r>
                        <a:rPr lang="fr-FR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sou Menas </a:t>
                      </a:r>
                      <a:r>
                        <a:rPr lang="fr-FR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ak</a:t>
                      </a:r>
                      <a:r>
                        <a:rPr lang="fr-FR" sz="2400" b="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fr-FR" sz="2400" b="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vilnerabilite</a:t>
                      </a:r>
                      <a:endParaRPr lang="fr-FR" sz="2400" b="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Prevansyon ak Mitigasyon</a:t>
                      </a:r>
                      <a:endParaRPr lang="fr-FR" sz="24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Preparasyon, alèt ak repons</a:t>
                      </a:r>
                      <a:endParaRPr lang="fr-FR" sz="24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Relèvman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, </a:t>
                      </a: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reyabilitasyon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ak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rekonstriksyon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65497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577060"/>
              </p:ext>
            </p:extLst>
          </p:nvPr>
        </p:nvGraphicFramePr>
        <p:xfrm>
          <a:off x="2461438" y="1295400"/>
          <a:ext cx="8786144" cy="5047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1011">
                  <a:extLst>
                    <a:ext uri="{9D8B030D-6E8A-4147-A177-3AD203B41FA5}">
                      <a16:colId xmlns:a16="http://schemas.microsoft.com/office/drawing/2014/main" val="874203432"/>
                    </a:ext>
                  </a:extLst>
                </a:gridCol>
                <a:gridCol w="2146211">
                  <a:extLst>
                    <a:ext uri="{9D8B030D-6E8A-4147-A177-3AD203B41FA5}">
                      <a16:colId xmlns:a16="http://schemas.microsoft.com/office/drawing/2014/main" val="3335953944"/>
                    </a:ext>
                  </a:extLst>
                </a:gridCol>
                <a:gridCol w="6118922">
                  <a:extLst>
                    <a:ext uri="{9D8B030D-6E8A-4147-A177-3AD203B41FA5}">
                      <a16:colId xmlns:a16="http://schemas.microsoft.com/office/drawing/2014/main" val="22061955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#</a:t>
                      </a:r>
                      <a:endParaRPr lang="fr-FR" sz="24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Konpozant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Aktivite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399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1</a:t>
                      </a:r>
                      <a:endParaRPr lang="fr-FR" sz="24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Prevansyon</a:t>
                      </a:r>
                      <a:endParaRPr lang="fr-FR" sz="24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Sansibilizasyon, delokalizasyon ak relokalizasyon nan tan nòmal.</a:t>
                      </a:r>
                      <a:endParaRPr lang="fr-FR" sz="24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6254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2</a:t>
                      </a:r>
                      <a:endParaRPr lang="fr-FR" sz="24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Mitigasyon</a:t>
                      </a:r>
                      <a:endParaRPr lang="fr-FR" sz="24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Baraj, Mi sèk, Gabyon,  konsèvasyon sòl, rebwazman..</a:t>
                      </a:r>
                      <a:endParaRPr lang="fr-FR" sz="24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7161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3</a:t>
                      </a:r>
                      <a:endParaRPr lang="fr-FR" sz="24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Preparasyon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Fòmasyon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Montaj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dokiman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, Plan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rediksyon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risk, plan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ijans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similasyon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….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457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4</a:t>
                      </a:r>
                      <a:endParaRPr lang="fr-FR" sz="24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Alèt</a:t>
                      </a:r>
                      <a:endParaRPr lang="fr-FR" sz="24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Sansibilizasyon nan tan ijans, piblikasyon bilten, Sistèm Alèt prekòs (SAP)…</a:t>
                      </a:r>
                      <a:endParaRPr lang="fr-FR" sz="24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2528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5</a:t>
                      </a:r>
                      <a:endParaRPr lang="fr-FR" sz="24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Repons</a:t>
                      </a:r>
                      <a:endParaRPr lang="fr-FR" sz="24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Evakyasyon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, </a:t>
                      </a: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swen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sante, </a:t>
                      </a: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rechèch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ak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sovtaj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, </a:t>
                      </a: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asistans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alimantè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, </a:t>
                      </a: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deblèman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, </a:t>
                      </a: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Asenisman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………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3728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6</a:t>
                      </a:r>
                      <a:endParaRPr lang="fr-FR" sz="24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Rekiperasyon</a:t>
                      </a:r>
                      <a:endParaRPr lang="fr-FR" sz="240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Kach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transfè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, </a:t>
                      </a: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Asenisman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, </a:t>
                      </a:r>
                      <a:r>
                        <a:rPr lang="fr-FR" sz="2400" dirty="0" err="1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distribisyon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 </a:t>
                      </a:r>
                      <a:r>
                        <a:rPr lang="fr-FR" sz="2400" dirty="0" err="1" smtClean="0"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</a:rPr>
                        <a:t>semans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757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11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1981200" y="2438400"/>
            <a:ext cx="7239000" cy="1066800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14300" algn="ctr">
              <a:buFont typeface="Arial" panose="020B0604020202020204" pitchFamily="34" charset="0"/>
              <a:buNone/>
            </a:pPr>
            <a:r>
              <a:rPr lang="en-US" altLang="de-DE" sz="28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EGZÈSIS</a:t>
            </a:r>
          </a:p>
          <a:p>
            <a:pPr marL="114300" algn="ctr">
              <a:buFont typeface="Arial" panose="020B0604020202020204" pitchFamily="34" charset="0"/>
              <a:buNone/>
            </a:pPr>
            <a:r>
              <a:rPr lang="en-US" altLang="de-DE" sz="28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SENARYO FÒMATÈ A</a:t>
            </a:r>
          </a:p>
        </p:txBody>
      </p:sp>
    </p:spTree>
    <p:extLst>
      <p:ext uri="{BB962C8B-B14F-4D97-AF65-F5344CB8AC3E}">
        <p14:creationId xmlns:p14="http://schemas.microsoft.com/office/powerpoint/2010/main" val="162431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1752600" y="2362200"/>
            <a:ext cx="7239000" cy="1524000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14300" algn="ctr">
              <a:buFont typeface="Arial" panose="020B0604020202020204" pitchFamily="34" charset="0"/>
              <a:buNone/>
            </a:pPr>
            <a:r>
              <a:rPr lang="en-US" altLang="de-DE" sz="2800" b="1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Mèsi</a:t>
            </a:r>
            <a:r>
              <a:rPr lang="en-US" altLang="de-DE" sz="28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800" b="1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anpil</a:t>
            </a:r>
            <a:r>
              <a:rPr lang="en-US" altLang="de-DE" sz="28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altLang="de-DE" sz="2800" kern="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24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290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Tw Cen MT</vt:lpstr>
      <vt:lpstr>Wingdings 3</vt:lpstr>
      <vt:lpstr>Office Theme</vt:lpstr>
      <vt:lpstr> LESON # 4  SIK GRD</vt:lpstr>
      <vt:lpstr>OBJEKTIF LESON 2 SA SE: </vt:lpstr>
      <vt:lpstr>Definisyon Jesyon risk « GR »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projet adaptation des manuels GRD dans le cadre de l’implémentation des activités du programme Parhafs.  Partenariat:  DGPC/Ambassade de suisse, bureau de Port Salut.   Intervenant : Samuel Dérice, Officier de projets Parhafs  Janvier 2022</dc:title>
  <dc:creator>Lenovo</dc:creator>
  <cp:lastModifiedBy>Franck Junior</cp:lastModifiedBy>
  <cp:revision>31</cp:revision>
  <dcterms:created xsi:type="dcterms:W3CDTF">2023-08-14T17:01:13Z</dcterms:created>
  <dcterms:modified xsi:type="dcterms:W3CDTF">2023-08-23T18:49:00Z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2023-08-14T00:00:00Z</vt:filetime>
  </property>
</Properties>
</file>