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3">
  <p:sldMasterIdLst>
    <p:sldMasterId id="2147483648" r:id="rId1"/>
  </p:sldMasterIdLst>
  <p:sldIdLst>
    <p:sldId id="259" r:id="rId2"/>
    <p:sldId id="266" r:id="rId3"/>
    <p:sldId id="271" r:id="rId4"/>
    <p:sldId id="261" r:id="rId5"/>
    <p:sldId id="267" r:id="rId6"/>
    <p:sldId id="272" r:id="rId7"/>
    <p:sldId id="273" r:id="rId8"/>
    <p:sldId id="274" r:id="rId9"/>
    <p:sldId id="275" r:id="rId10"/>
    <p:sldId id="269" r:id="rId11"/>
  </p:sldIdLst>
  <p:sldSz cx="12192000" cy="6858000"/>
  <p:notesSz cx="12192000" cy="6858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658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727830" y="1581658"/>
            <a:ext cx="4736338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8/23/2023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69136" y="1056132"/>
            <a:ext cx="9199245" cy="573405"/>
          </a:xfrm>
          <a:custGeom>
            <a:avLst/>
            <a:gdLst/>
            <a:ahLst/>
            <a:cxnLst/>
            <a:rect l="l" t="t" r="r" b="b"/>
            <a:pathLst>
              <a:path w="9199245" h="573405">
                <a:moveTo>
                  <a:pt x="9198864" y="0"/>
                </a:moveTo>
                <a:lnTo>
                  <a:pt x="0" y="0"/>
                </a:lnTo>
                <a:lnTo>
                  <a:pt x="0" y="573024"/>
                </a:lnTo>
                <a:lnTo>
                  <a:pt x="9198864" y="573024"/>
                </a:lnTo>
                <a:lnTo>
                  <a:pt x="9198864" y="0"/>
                </a:lnTo>
                <a:close/>
              </a:path>
            </a:pathLst>
          </a:custGeom>
          <a:solidFill>
            <a:srgbClr val="D5DC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8/23/2023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8/23/2023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00523" y="1061719"/>
            <a:ext cx="1790953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54200" y="1817751"/>
            <a:ext cx="9549130" cy="45243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8800" y="2286000"/>
            <a:ext cx="9199245" cy="2693045"/>
          </a:xfrm>
          <a:prstGeom prst="rect">
            <a:avLst/>
          </a:prstGeom>
          <a:solidFill>
            <a:srgbClr val="D5DCE4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fr-FR" spc="-5" dirty="0" smtClean="0"/>
              <a:t/>
            </a:r>
            <a:br>
              <a:rPr lang="fr-FR" spc="-5" dirty="0" smtClean="0"/>
            </a:br>
            <a:r>
              <a:rPr lang="fr-FR" spc="-5" dirty="0" smtClean="0"/>
              <a:t>LESON # 3 </a:t>
            </a:r>
            <a:br>
              <a:rPr lang="fr-FR" spc="-5" dirty="0" smtClean="0"/>
            </a:br>
            <a:r>
              <a:rPr lang="en-US" dirty="0" smtClean="0">
                <a:latin typeface="Tw Cen MT" panose="020B0602020104020603" pitchFamily="34" charset="0"/>
              </a:rPr>
              <a:t>KONSÈP BAZIK</a:t>
            </a:r>
            <a:r>
              <a:rPr lang="fr-FR" dirty="0">
                <a:latin typeface="Tw Cen MT" panose="020B0602020104020603" pitchFamily="34" charset="0"/>
                <a:ea typeface="Yu Gothic UI Light" panose="020B0300000000000000" pitchFamily="34" charset="-128"/>
                <a:cs typeface="Times New Roman" panose="02020603050405020304" pitchFamily="18" charset="0"/>
              </a:rPr>
              <a:t/>
            </a:r>
            <a:br>
              <a:rPr lang="fr-FR" dirty="0">
                <a:latin typeface="Tw Cen MT" panose="020B0602020104020603" pitchFamily="34" charset="0"/>
                <a:ea typeface="Yu Gothic UI Light" panose="020B0300000000000000" pitchFamily="34" charset="-128"/>
                <a:cs typeface="Times New Roman" panose="02020603050405020304" pitchFamily="18" charset="0"/>
              </a:rPr>
            </a:br>
            <a:r>
              <a:rPr lang="fr-FR" spc="-5" dirty="0" smtClean="0"/>
              <a:t/>
            </a:r>
            <a:br>
              <a:rPr lang="fr-FR" spc="-5" dirty="0" smtClean="0"/>
            </a:br>
            <a:endParaRPr lang="de-CH" spc="-5" dirty="0"/>
          </a:p>
        </p:txBody>
      </p:sp>
      <p:pic>
        <p:nvPicPr>
          <p:cNvPr id="5" name="Picture 4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6553200" y="5652655"/>
            <a:ext cx="5486400" cy="423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2000" dirty="0" smtClean="0"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 2022</a:t>
            </a:r>
            <a:endParaRPr lang="fr-FR" sz="2000" dirty="0">
              <a:latin typeface="Tw Cen MT" panose="020B06020201040206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ontent Placeholder 2"/>
          <p:cNvSpPr txBox="1">
            <a:spLocks/>
          </p:cNvSpPr>
          <p:nvPr/>
        </p:nvSpPr>
        <p:spPr>
          <a:xfrm>
            <a:off x="1752600" y="2362200"/>
            <a:ext cx="7239000" cy="1524000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114300" algn="ctr">
              <a:buFont typeface="Arial" panose="020B0604020202020204" pitchFamily="34" charset="0"/>
              <a:buNone/>
            </a:pPr>
            <a:r>
              <a:rPr lang="en-US" altLang="de-DE" sz="2800" b="1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Mèsi</a:t>
            </a:r>
            <a:r>
              <a:rPr lang="en-US" altLang="de-DE" sz="2800" b="1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de-DE" sz="2800" b="1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anpil</a:t>
            </a:r>
            <a:r>
              <a:rPr lang="en-US" altLang="de-DE" sz="2800" b="1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en-US" altLang="de-DE" sz="2800" kern="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24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89532" y="1025652"/>
            <a:ext cx="9199245" cy="538609"/>
          </a:xfrm>
          <a:prstGeom prst="rect">
            <a:avLst/>
          </a:prstGeom>
          <a:solidFill>
            <a:srgbClr val="D5DCE4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fr-FR" dirty="0" smtClean="0"/>
              <a:t>OBJEKTIF LESON  SA A SE: </a:t>
            </a:r>
            <a:endParaRPr lang="fr-FR" dirty="0"/>
          </a:p>
        </p:txBody>
      </p:sp>
      <p:pic>
        <p:nvPicPr>
          <p:cNvPr id="15" name="Picture 14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Content Placeholder 2"/>
          <p:cNvSpPr txBox="1">
            <a:spLocks/>
          </p:cNvSpPr>
          <p:nvPr/>
        </p:nvSpPr>
        <p:spPr>
          <a:xfrm>
            <a:off x="685800" y="2362200"/>
            <a:ext cx="10287000" cy="2514600"/>
          </a:xfrm>
          <a:prstGeom prst="rect">
            <a:avLst/>
          </a:prstGeom>
        </p:spPr>
        <p:txBody>
          <a:bodyPr wrap="square" lIns="0" tIns="0" rIns="0" bIns="0">
            <a:normAutofit lnSpcReduction="10000"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20000"/>
              </a:lnSpc>
              <a:buFont typeface="+mj-lt"/>
              <a:buAutoNum type="arabicPeriod"/>
              <a:defRPr/>
            </a:pPr>
            <a:r>
              <a:rPr lang="fr-FR" sz="2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Esplike</a:t>
            </a:r>
            <a:r>
              <a:rPr lang="fr-FR" sz="2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konsèp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(Menas,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risk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ak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vilnerabilite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) (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Ensidan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ijans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ak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katastwòf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) sa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avek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kelke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egzanp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byen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ilistre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  <a:defRPr/>
            </a:pP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Prezante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yon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senaryo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risk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epi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montre tout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aksyon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ki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nesesè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ki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kapab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anvizaje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pou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atenye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oubyen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redwi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risk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sou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baz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prevansyon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ak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mitigasyon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 3"/>
              <a:buChar char=""/>
              <a:defRPr/>
            </a:pPr>
            <a:endParaRPr lang="en-US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76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00400" y="326425"/>
            <a:ext cx="7543801" cy="1077218"/>
          </a:xfrm>
          <a:prstGeom prst="rect">
            <a:avLst/>
          </a:prstGeom>
          <a:solidFill>
            <a:srgbClr val="D5DCE4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de-CH" dirty="0" err="1" smtClean="0"/>
              <a:t>Kontni</a:t>
            </a:r>
            <a:r>
              <a:rPr lang="de-CH" dirty="0"/>
              <a:t> </a:t>
            </a:r>
            <a:r>
              <a:rPr lang="de-CH" dirty="0" err="1"/>
              <a:t>leson</a:t>
            </a:r>
            <a:r>
              <a:rPr lang="de-CH" dirty="0"/>
              <a:t> an </a:t>
            </a:r>
            <a:r>
              <a:rPr lang="de-CH" dirty="0" smtClean="0"/>
              <a:t/>
            </a:r>
            <a:br>
              <a:rPr lang="de-CH" dirty="0" smtClean="0"/>
            </a:br>
            <a:r>
              <a:rPr lang="de-CH" dirty="0" smtClean="0"/>
              <a:t>4.2</a:t>
            </a:r>
            <a:r>
              <a:rPr lang="de-CH" dirty="0"/>
              <a:t>. </a:t>
            </a:r>
            <a:r>
              <a:rPr lang="de-CH" dirty="0" err="1"/>
              <a:t>Egzèsis</a:t>
            </a:r>
            <a:r>
              <a:rPr lang="de-CH" dirty="0"/>
              <a:t> </a:t>
            </a:r>
            <a:endParaRPr lang="fr-FR" dirty="0"/>
          </a:p>
        </p:txBody>
      </p:sp>
      <p:pic>
        <p:nvPicPr>
          <p:cNvPr id="15" name="Picture 14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Content Placeholder 2"/>
          <p:cNvSpPr txBox="1">
            <a:spLocks/>
          </p:cNvSpPr>
          <p:nvPr/>
        </p:nvSpPr>
        <p:spPr>
          <a:xfrm>
            <a:off x="685800" y="1828800"/>
            <a:ext cx="10363200" cy="4876800"/>
          </a:xfrm>
          <a:prstGeom prst="rect">
            <a:avLst/>
          </a:prstGeom>
        </p:spPr>
        <p:txBody>
          <a:bodyPr wrap="square" lIns="0" tIns="0" rIns="0" bIns="0">
            <a:normAutofit lnSpcReduction="10000"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defRPr/>
            </a:pPr>
            <a:r>
              <a:rPr lang="fr-FR" sz="2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gwoup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de 5,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patisipan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pral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reflechi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sou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yon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senaryo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reyèl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ki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egziste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nan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kominote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ki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reprezante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yon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gwo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danje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pou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popilasyon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an. Yap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gen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pou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fè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reprezantatasyon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ka sa sou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fòm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desen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sou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papye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flip chat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epi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yap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gen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pou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idantifye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ladanl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sa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ki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Menas la, sa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ki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risk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lan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epi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sa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ki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vilnerabilite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selon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gwoup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lan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Lòske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fin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fè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travay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sa,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gwoup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genyen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pou vin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prezante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rezilta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gran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gwoup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devan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tout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lòt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patisipan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Konsa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lòske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tout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woup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fin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prezante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fòmatè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fè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pwen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teknik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pou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patisipan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byen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konprann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konsèp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epi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nan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ki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sityasyon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ke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ka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itilize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 3"/>
              <a:buChar char=""/>
              <a:defRPr/>
            </a:pPr>
            <a:endParaRPr lang="en-US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55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95600" y="358752"/>
            <a:ext cx="8534400" cy="555648"/>
          </a:xfrm>
          <a:custGeom>
            <a:avLst/>
            <a:gdLst/>
            <a:ahLst/>
            <a:cxnLst/>
            <a:rect l="l" t="t" r="r" b="b"/>
            <a:pathLst>
              <a:path w="9199245" h="571500">
                <a:moveTo>
                  <a:pt x="9198864" y="0"/>
                </a:moveTo>
                <a:lnTo>
                  <a:pt x="0" y="0"/>
                </a:lnTo>
                <a:lnTo>
                  <a:pt x="0" y="571500"/>
                </a:lnTo>
                <a:lnTo>
                  <a:pt x="9198864" y="571500"/>
                </a:lnTo>
                <a:lnTo>
                  <a:pt x="9198864" y="0"/>
                </a:lnTo>
                <a:close/>
              </a:path>
            </a:pathLst>
          </a:custGeom>
          <a:solidFill>
            <a:srgbClr val="D5DCE4"/>
          </a:solidFill>
        </p:spPr>
        <p:txBody>
          <a:bodyPr wrap="square" lIns="0" tIns="0" rIns="0" bIns="0" rtlCol="0"/>
          <a:lstStyle/>
          <a:p>
            <a:pPr algn="ctr"/>
            <a:r>
              <a:rPr lang="fr-CH" sz="4000" dirty="0" err="1" smtClean="0"/>
              <a:t>Senaryo</a:t>
            </a:r>
            <a:r>
              <a:rPr lang="fr-CH" sz="4000" dirty="0" smtClean="0"/>
              <a:t> </a:t>
            </a:r>
            <a:r>
              <a:rPr lang="fr-CH" sz="4000" dirty="0"/>
              <a:t>1</a:t>
            </a:r>
            <a:endParaRPr lang="fr-CH" sz="4000" dirty="0"/>
          </a:p>
        </p:txBody>
      </p:sp>
      <p:pic>
        <p:nvPicPr>
          <p:cNvPr id="6" name="Picture 5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 3" descr="Haïti-Météo : Un glissement de terrain détruit plusieurs maisons à PAP |  Loop Haiti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1447800"/>
            <a:ext cx="5410200" cy="4394581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6248400" y="1066800"/>
            <a:ext cx="5638800" cy="55430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fr-FR" sz="2800" dirty="0" err="1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Bay</a:t>
            </a:r>
            <a:r>
              <a:rPr lang="fr-FR" sz="2800" dirty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non </a:t>
            </a:r>
            <a:r>
              <a:rPr lang="fr-FR" sz="2800" dirty="0" err="1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fenomèn</a:t>
            </a:r>
            <a:r>
              <a:rPr lang="fr-FR" sz="2800" dirty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sa </a:t>
            </a:r>
            <a:r>
              <a:rPr lang="fr-FR" sz="2800" dirty="0" err="1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ki</a:t>
            </a:r>
            <a:r>
              <a:rPr lang="fr-FR" sz="2800" dirty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800" dirty="0" err="1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pwodwi</a:t>
            </a:r>
            <a:r>
              <a:rPr lang="fr-FR" sz="2800" dirty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nan </a:t>
            </a:r>
            <a:r>
              <a:rPr lang="fr-FR" sz="2800" dirty="0" err="1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imaj</a:t>
            </a:r>
            <a:r>
              <a:rPr lang="fr-FR" sz="2800" dirty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la</a:t>
            </a:r>
            <a:endParaRPr lang="fr-F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dirty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Ki </a:t>
            </a:r>
            <a:r>
              <a:rPr lang="en-US" sz="2800" dirty="0" err="1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Menas</a:t>
            </a:r>
            <a:r>
              <a:rPr lang="en-US" sz="2800" dirty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ki</a:t>
            </a:r>
            <a:r>
              <a:rPr lang="en-US" sz="2800" dirty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idantifye</a:t>
            </a:r>
            <a:r>
              <a:rPr lang="en-US" sz="2800" dirty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nan </a:t>
            </a:r>
            <a:r>
              <a:rPr lang="en-US" sz="2800" dirty="0" err="1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imaj</a:t>
            </a:r>
            <a:r>
              <a:rPr lang="en-US" sz="2800" dirty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 an?</a:t>
            </a:r>
            <a:endParaRPr lang="fr-F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fr-FR" sz="2800" dirty="0" err="1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Kisa</a:t>
            </a:r>
            <a:r>
              <a:rPr lang="fr-FR" sz="2800" dirty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800" dirty="0" err="1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ki</a:t>
            </a:r>
            <a:r>
              <a:rPr lang="fr-FR" sz="2800" dirty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800" dirty="0" err="1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risk</a:t>
            </a:r>
            <a:r>
              <a:rPr lang="fr-FR" sz="2800" dirty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la nan </a:t>
            </a:r>
            <a:r>
              <a:rPr lang="fr-FR" sz="2800" dirty="0" err="1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imaj</a:t>
            </a:r>
            <a:r>
              <a:rPr lang="fr-FR" sz="2800" dirty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sa ?</a:t>
            </a:r>
            <a:endParaRPr lang="fr-F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fr-FR" sz="2800" dirty="0" err="1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Kisa</a:t>
            </a:r>
            <a:r>
              <a:rPr lang="fr-FR" sz="2800" dirty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800" dirty="0" err="1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ki</a:t>
            </a:r>
            <a:r>
              <a:rPr lang="fr-FR" sz="2800" dirty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800" dirty="0" err="1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vilnerabilite</a:t>
            </a:r>
            <a:r>
              <a:rPr lang="fr-FR" sz="2800" dirty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pou </a:t>
            </a:r>
            <a:r>
              <a:rPr lang="fr-FR" sz="2800" dirty="0" err="1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nou</a:t>
            </a:r>
            <a:r>
              <a:rPr lang="fr-FR" sz="2800" dirty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nan </a:t>
            </a:r>
            <a:r>
              <a:rPr lang="fr-FR" sz="2800" dirty="0" err="1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imaj</a:t>
            </a:r>
            <a:r>
              <a:rPr lang="fr-FR" sz="2800" dirty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sa </a:t>
            </a:r>
            <a:r>
              <a:rPr lang="fr-FR" sz="2800" dirty="0" smtClean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fr-F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2800" dirty="0" smtClean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 </a:t>
            </a:r>
            <a:r>
              <a:rPr lang="fr-FR" sz="2800" dirty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tout sa </a:t>
            </a:r>
            <a:r>
              <a:rPr lang="fr-FR" sz="2800" dirty="0" err="1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</a:t>
            </a:r>
            <a:r>
              <a:rPr lang="fr-FR" sz="2800" dirty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800" dirty="0" err="1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nou</a:t>
            </a:r>
            <a:r>
              <a:rPr lang="fr-FR" sz="2800" dirty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kapab </a:t>
            </a:r>
            <a:r>
              <a:rPr lang="fr-FR" sz="2800" dirty="0" err="1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fè</a:t>
            </a:r>
            <a:r>
              <a:rPr lang="fr-FR" sz="2800" dirty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 </a:t>
            </a:r>
            <a:r>
              <a:rPr lang="fr-FR" sz="2800" dirty="0" err="1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tèm</a:t>
            </a:r>
            <a:r>
              <a:rPr lang="fr-FR" sz="2800" dirty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800" dirty="0" err="1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prevansyon</a:t>
            </a:r>
            <a:r>
              <a:rPr lang="fr-FR" sz="2800" dirty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800" dirty="0" err="1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ak</a:t>
            </a:r>
            <a:r>
              <a:rPr lang="fr-FR" sz="2800" dirty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800" dirty="0" err="1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Mitigasyon</a:t>
            </a:r>
            <a:r>
              <a:rPr lang="fr-FR" sz="2800" dirty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pou n ka </a:t>
            </a:r>
            <a:r>
              <a:rPr lang="fr-FR" sz="2800" dirty="0" err="1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byen</a:t>
            </a:r>
            <a:r>
              <a:rPr lang="fr-FR" sz="2800" dirty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800" dirty="0" err="1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aji</a:t>
            </a:r>
            <a:r>
              <a:rPr lang="fr-FR" sz="2800" dirty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sou </a:t>
            </a:r>
            <a:r>
              <a:rPr lang="fr-FR" sz="2800" dirty="0" err="1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pwobèm</a:t>
            </a:r>
            <a:r>
              <a:rPr lang="fr-FR" sz="2800" dirty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sa nan </a:t>
            </a:r>
            <a:r>
              <a:rPr lang="fr-FR" sz="2800" dirty="0" err="1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kominote</a:t>
            </a:r>
            <a:r>
              <a:rPr lang="fr-FR" sz="2800" dirty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800" dirty="0" err="1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ya</a:t>
            </a:r>
            <a:r>
              <a:rPr lang="fr-FR" sz="2800" dirty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fr-F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2743200" y="326425"/>
            <a:ext cx="8686800" cy="538609"/>
          </a:xfrm>
          <a:prstGeom prst="rect">
            <a:avLst/>
          </a:prstGeom>
          <a:solidFill>
            <a:srgbClr val="D5DCE4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fr-FR" dirty="0" err="1" smtClean="0"/>
              <a:t>Korektum</a:t>
            </a:r>
            <a:r>
              <a:rPr lang="fr-FR" dirty="0" smtClean="0"/>
              <a:t> </a:t>
            </a:r>
            <a:r>
              <a:rPr lang="fr-FR" dirty="0" err="1" smtClean="0"/>
              <a:t>senaryo</a:t>
            </a:r>
            <a:r>
              <a:rPr lang="fr-FR" dirty="0" smtClean="0"/>
              <a:t>  </a:t>
            </a:r>
            <a:r>
              <a:rPr lang="fr-FR" dirty="0"/>
              <a:t>1</a:t>
            </a:r>
            <a:endParaRPr lang="fr-FR" dirty="0"/>
          </a:p>
        </p:txBody>
      </p:sp>
      <p:graphicFrame>
        <p:nvGraphicFramePr>
          <p:cNvPr id="7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3129521"/>
              </p:ext>
            </p:extLst>
          </p:nvPr>
        </p:nvGraphicFramePr>
        <p:xfrm>
          <a:off x="685800" y="1219200"/>
          <a:ext cx="10972800" cy="5181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66147">
                  <a:extLst>
                    <a:ext uri="{9D8B030D-6E8A-4147-A177-3AD203B41FA5}">
                      <a16:colId xmlns:a16="http://schemas.microsoft.com/office/drawing/2014/main" val="1535336957"/>
                    </a:ext>
                  </a:extLst>
                </a:gridCol>
                <a:gridCol w="2004693">
                  <a:extLst>
                    <a:ext uri="{9D8B030D-6E8A-4147-A177-3AD203B41FA5}">
                      <a16:colId xmlns:a16="http://schemas.microsoft.com/office/drawing/2014/main" val="80812953"/>
                    </a:ext>
                  </a:extLst>
                </a:gridCol>
                <a:gridCol w="1354304">
                  <a:extLst>
                    <a:ext uri="{9D8B030D-6E8A-4147-A177-3AD203B41FA5}">
                      <a16:colId xmlns:a16="http://schemas.microsoft.com/office/drawing/2014/main" val="228582362"/>
                    </a:ext>
                  </a:extLst>
                </a:gridCol>
                <a:gridCol w="1619794">
                  <a:extLst>
                    <a:ext uri="{9D8B030D-6E8A-4147-A177-3AD203B41FA5}">
                      <a16:colId xmlns:a16="http://schemas.microsoft.com/office/drawing/2014/main" val="1268918122"/>
                    </a:ext>
                  </a:extLst>
                </a:gridCol>
                <a:gridCol w="2643619">
                  <a:extLst>
                    <a:ext uri="{9D8B030D-6E8A-4147-A177-3AD203B41FA5}">
                      <a16:colId xmlns:a16="http://schemas.microsoft.com/office/drawing/2014/main" val="3936601050"/>
                    </a:ext>
                  </a:extLst>
                </a:gridCol>
                <a:gridCol w="1484243">
                  <a:extLst>
                    <a:ext uri="{9D8B030D-6E8A-4147-A177-3AD203B41FA5}">
                      <a16:colId xmlns:a16="http://schemas.microsoft.com/office/drawing/2014/main" val="1873928917"/>
                    </a:ext>
                  </a:extLst>
                </a:gridCol>
              </a:tblGrid>
              <a:tr h="86737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Fenomèn</a:t>
                      </a:r>
                      <a:endParaRPr lang="fr-FR" sz="2400" dirty="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Menas</a:t>
                      </a:r>
                      <a:endParaRPr lang="fr-FR" sz="2400" dirty="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Risk</a:t>
                      </a:r>
                      <a:endParaRPr lang="fr-FR" sz="240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Vilnerabilite</a:t>
                      </a:r>
                      <a:endParaRPr lang="fr-FR" sz="240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Enpak</a:t>
                      </a:r>
                      <a:endParaRPr lang="fr-FR" sz="240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Konsekans</a:t>
                      </a:r>
                      <a:endParaRPr lang="fr-FR" sz="2400" dirty="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5332668"/>
                  </a:ext>
                </a:extLst>
              </a:tr>
              <a:tr h="43142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Deboulonay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tè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/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Eboulement</a:t>
                      </a:r>
                      <a:endParaRPr lang="fr-FR" sz="2400" b="0" dirty="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Tèt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mòn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nan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kap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kase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tonbe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sou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kay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ak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anvirònman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moun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abite</a:t>
                      </a:r>
                      <a:endParaRPr lang="fr-FR" sz="2400" b="0" dirty="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Deboulonay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tè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/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Eboulement</a:t>
                      </a:r>
                      <a:endParaRPr lang="fr-FR" sz="2400" b="0" dirty="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Kay ak moun ki ekspoze fas ak mòn nan</a:t>
                      </a:r>
                      <a:endParaRPr lang="fr-FR" sz="2400" b="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Moun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mouri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ak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blese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.</a:t>
                      </a:r>
                      <a:endParaRPr lang="fr-FR" sz="2400" b="0" dirty="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 </a:t>
                      </a:r>
                      <a:endParaRPr lang="fr-FR" sz="2400" b="0" dirty="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Kay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kraze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ak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materyèl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pèdi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.</a:t>
                      </a:r>
                      <a:endParaRPr lang="fr-FR" sz="2400" b="0" dirty="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 </a:t>
                      </a:r>
                      <a:endParaRPr lang="fr-FR" sz="2400" b="0" dirty="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Jaden 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kraze</a:t>
                      </a:r>
                      <a:endParaRPr lang="fr-FR" sz="2400" b="0" dirty="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Rivyè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ak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sous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yo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ansable</a:t>
                      </a:r>
                      <a:endParaRPr lang="fr-FR" sz="2400" b="0" dirty="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Povrete</a:t>
                      </a:r>
                      <a:endParaRPr lang="fr-FR" sz="2400" b="0" dirty="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Vi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chè</a:t>
                      </a:r>
                      <a:endParaRPr lang="fr-FR" sz="2400" b="0" dirty="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Grangou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…</a:t>
                      </a:r>
                      <a:endParaRPr lang="fr-FR" sz="2400" b="0" dirty="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 </a:t>
                      </a:r>
                      <a:endParaRPr lang="fr-FR" sz="2400" b="0" dirty="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21024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211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2743200" y="326425"/>
            <a:ext cx="8686800" cy="1077218"/>
          </a:xfrm>
          <a:prstGeom prst="rect">
            <a:avLst/>
          </a:prstGeom>
          <a:solidFill>
            <a:srgbClr val="D5DCE4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fr-FR" dirty="0" err="1" smtClean="0"/>
              <a:t>Kisa</a:t>
            </a:r>
            <a:r>
              <a:rPr lang="fr-FR" dirty="0" smtClean="0"/>
              <a:t> </a:t>
            </a:r>
            <a:r>
              <a:rPr lang="fr-FR" dirty="0" err="1"/>
              <a:t>nou</a:t>
            </a:r>
            <a:r>
              <a:rPr lang="fr-FR" dirty="0"/>
              <a:t> ka </a:t>
            </a:r>
            <a:r>
              <a:rPr lang="fr-FR" dirty="0" err="1"/>
              <a:t>fè</a:t>
            </a:r>
            <a:r>
              <a:rPr lang="fr-FR" dirty="0"/>
              <a:t> </a:t>
            </a:r>
            <a:r>
              <a:rPr lang="fr-FR" dirty="0" err="1"/>
              <a:t>kòm</a:t>
            </a:r>
            <a:r>
              <a:rPr lang="fr-FR" dirty="0"/>
              <a:t> </a:t>
            </a:r>
            <a:r>
              <a:rPr lang="fr-FR" dirty="0" err="1"/>
              <a:t>pwojè</a:t>
            </a:r>
            <a:r>
              <a:rPr lang="fr-FR" dirty="0"/>
              <a:t> </a:t>
            </a:r>
            <a:r>
              <a:rPr lang="fr-FR" dirty="0" err="1"/>
              <a:t>fas</a:t>
            </a:r>
            <a:r>
              <a:rPr lang="fr-FR" dirty="0"/>
              <a:t> </a:t>
            </a:r>
            <a:r>
              <a:rPr lang="fr-FR" dirty="0" err="1"/>
              <a:t>ak</a:t>
            </a:r>
            <a:r>
              <a:rPr lang="fr-FR" dirty="0"/>
              <a:t> </a:t>
            </a:r>
            <a:r>
              <a:rPr lang="fr-FR" dirty="0" err="1"/>
              <a:t>senaryo</a:t>
            </a:r>
            <a:r>
              <a:rPr lang="fr-FR" dirty="0"/>
              <a:t> 1 an:</a:t>
            </a:r>
            <a:endParaRPr lang="fr-FR" dirty="0"/>
          </a:p>
        </p:txBody>
      </p:sp>
      <p:graphicFrame>
        <p:nvGraphicFramePr>
          <p:cNvPr id="5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4098019"/>
              </p:ext>
            </p:extLst>
          </p:nvPr>
        </p:nvGraphicFramePr>
        <p:xfrm>
          <a:off x="1143000" y="1600200"/>
          <a:ext cx="10287000" cy="4876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00750">
                  <a:extLst>
                    <a:ext uri="{9D8B030D-6E8A-4147-A177-3AD203B41FA5}">
                      <a16:colId xmlns:a16="http://schemas.microsoft.com/office/drawing/2014/main" val="1209903068"/>
                    </a:ext>
                  </a:extLst>
                </a:gridCol>
                <a:gridCol w="4286250">
                  <a:extLst>
                    <a:ext uri="{9D8B030D-6E8A-4147-A177-3AD203B41FA5}">
                      <a16:colId xmlns:a16="http://schemas.microsoft.com/office/drawing/2014/main" val="3068019813"/>
                    </a:ext>
                  </a:extLst>
                </a:gridCol>
              </a:tblGrid>
              <a:tr h="58273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Prevansyon</a:t>
                      </a:r>
                      <a:endParaRPr lang="fr-FR" sz="280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Mitigasyon</a:t>
                      </a:r>
                      <a:endParaRPr lang="fr-FR" sz="2800" dirty="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397644"/>
                  </a:ext>
                </a:extLst>
              </a:tr>
              <a:tr h="42940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Sensibilizasyon</a:t>
                      </a:r>
                      <a:endParaRPr lang="fr-FR" sz="2800" b="0" dirty="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Deplasman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moun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ki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ekspoze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yo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pou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mete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yo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nan yon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lòt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andwa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ki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plis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an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sekirite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.</a:t>
                      </a:r>
                      <a:endParaRPr lang="fr-FR" sz="2800" b="0" dirty="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Pwojè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lwa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pou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declare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ke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moun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pa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dwe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konstwi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nan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perimèt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mòn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nan….</a:t>
                      </a:r>
                      <a:endParaRPr lang="fr-FR" sz="2800" b="0" dirty="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8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Gwo</a:t>
                      </a:r>
                      <a:r>
                        <a:rPr lang="fr-FR" sz="28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mi pou </a:t>
                      </a:r>
                      <a:r>
                        <a:rPr lang="fr-FR" sz="28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bare</a:t>
                      </a:r>
                      <a:r>
                        <a:rPr lang="fr-FR" sz="28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fr-FR" sz="28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mòn</a:t>
                      </a:r>
                      <a:r>
                        <a:rPr lang="fr-FR" sz="28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nan </a:t>
                      </a:r>
                      <a:r>
                        <a:rPr lang="fr-FR" sz="28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kap</a:t>
                      </a:r>
                      <a:r>
                        <a:rPr lang="fr-FR" sz="28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fr-FR" sz="28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kase</a:t>
                      </a:r>
                      <a:r>
                        <a:rPr lang="fr-FR" sz="28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fr-FR" sz="28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tonbe</a:t>
                      </a:r>
                      <a:r>
                        <a:rPr lang="fr-FR" sz="28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/ Mur de soutènement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Plante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pye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bwa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.</a:t>
                      </a:r>
                      <a:endParaRPr lang="fr-FR" sz="2800" b="0" dirty="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Konsèvasyon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sòl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.</a:t>
                      </a:r>
                      <a:endParaRPr lang="fr-FR" sz="2800" b="0" dirty="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71409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884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95600" y="358752"/>
            <a:ext cx="8534400" cy="555648"/>
          </a:xfrm>
          <a:custGeom>
            <a:avLst/>
            <a:gdLst/>
            <a:ahLst/>
            <a:cxnLst/>
            <a:rect l="l" t="t" r="r" b="b"/>
            <a:pathLst>
              <a:path w="9199245" h="571500">
                <a:moveTo>
                  <a:pt x="9198864" y="0"/>
                </a:moveTo>
                <a:lnTo>
                  <a:pt x="0" y="0"/>
                </a:lnTo>
                <a:lnTo>
                  <a:pt x="0" y="571500"/>
                </a:lnTo>
                <a:lnTo>
                  <a:pt x="9198864" y="571500"/>
                </a:lnTo>
                <a:lnTo>
                  <a:pt x="9198864" y="0"/>
                </a:lnTo>
                <a:close/>
              </a:path>
            </a:pathLst>
          </a:custGeom>
          <a:solidFill>
            <a:srgbClr val="D5DCE4"/>
          </a:solidFill>
        </p:spPr>
        <p:txBody>
          <a:bodyPr wrap="square" lIns="0" tIns="0" rIns="0" bIns="0" rtlCol="0"/>
          <a:lstStyle/>
          <a:p>
            <a:pPr algn="ctr"/>
            <a:r>
              <a:rPr lang="fr-CH" sz="4000" dirty="0" err="1" smtClean="0"/>
              <a:t>Senaryo</a:t>
            </a:r>
            <a:r>
              <a:rPr lang="fr-CH" sz="4000" dirty="0" smtClean="0"/>
              <a:t> 2</a:t>
            </a:r>
            <a:endParaRPr lang="fr-CH" sz="4000" dirty="0"/>
          </a:p>
        </p:txBody>
      </p:sp>
      <p:pic>
        <p:nvPicPr>
          <p:cNvPr id="6" name="Picture 5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6248400" y="1066800"/>
            <a:ext cx="5638800" cy="60068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fr-FR" sz="2800" dirty="0" err="1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Bay</a:t>
            </a:r>
            <a:r>
              <a:rPr lang="fr-FR" sz="2800" dirty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800" dirty="0" smtClean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non </a:t>
            </a:r>
            <a:r>
              <a:rPr lang="fr-FR" sz="2800" dirty="0" err="1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fenomèn</a:t>
            </a:r>
            <a:r>
              <a:rPr lang="fr-FR" sz="2800" dirty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sa </a:t>
            </a:r>
            <a:r>
              <a:rPr lang="fr-FR" sz="2800" dirty="0" err="1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ki</a:t>
            </a:r>
            <a:r>
              <a:rPr lang="fr-FR" sz="2800" dirty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800" dirty="0" err="1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pwodwi</a:t>
            </a:r>
            <a:r>
              <a:rPr lang="fr-FR" sz="2800" dirty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nan </a:t>
            </a:r>
            <a:r>
              <a:rPr lang="fr-FR" sz="2800" dirty="0" err="1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imaj</a:t>
            </a:r>
            <a:r>
              <a:rPr lang="fr-FR" sz="2800" dirty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la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fr-FR" sz="2800" dirty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Ki Menas </a:t>
            </a:r>
            <a:r>
              <a:rPr lang="fr-FR" sz="2800" dirty="0" err="1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ki</a:t>
            </a:r>
            <a:r>
              <a:rPr lang="fr-FR" sz="2800" dirty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800" dirty="0" err="1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idantifye</a:t>
            </a:r>
            <a:r>
              <a:rPr lang="fr-FR" sz="2800" dirty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nan </a:t>
            </a:r>
            <a:r>
              <a:rPr lang="fr-FR" sz="2800" dirty="0" err="1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imaj</a:t>
            </a:r>
            <a:r>
              <a:rPr lang="fr-FR" sz="2800" dirty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 an?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fr-FR" sz="2800" dirty="0" err="1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Kisa</a:t>
            </a:r>
            <a:r>
              <a:rPr lang="fr-FR" sz="2800" dirty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800" dirty="0" err="1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ki</a:t>
            </a:r>
            <a:r>
              <a:rPr lang="fr-FR" sz="2800" dirty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800" dirty="0" err="1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risk</a:t>
            </a:r>
            <a:r>
              <a:rPr lang="fr-FR" sz="2800" dirty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la nan </a:t>
            </a:r>
            <a:r>
              <a:rPr lang="fr-FR" sz="2800" dirty="0" err="1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imaj</a:t>
            </a:r>
            <a:r>
              <a:rPr lang="fr-FR" sz="2800" dirty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sa ?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fr-FR" sz="2800" dirty="0" err="1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Kisa</a:t>
            </a:r>
            <a:r>
              <a:rPr lang="fr-FR" sz="2800" dirty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800" dirty="0" err="1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ki</a:t>
            </a:r>
            <a:r>
              <a:rPr lang="fr-FR" sz="2800" dirty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800" dirty="0" err="1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vilnerabilite</a:t>
            </a:r>
            <a:r>
              <a:rPr lang="fr-FR" sz="2800" dirty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pou </a:t>
            </a:r>
            <a:r>
              <a:rPr lang="fr-FR" sz="2800" dirty="0" err="1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nou</a:t>
            </a:r>
            <a:r>
              <a:rPr lang="fr-FR" sz="2800" dirty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nan </a:t>
            </a:r>
            <a:r>
              <a:rPr lang="fr-FR" sz="2800" dirty="0" err="1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imaj</a:t>
            </a:r>
            <a:r>
              <a:rPr lang="fr-FR" sz="2800" dirty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sa ?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fr-FR" sz="2800" dirty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fr-FR" sz="2800" dirty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 tout sa </a:t>
            </a:r>
            <a:r>
              <a:rPr lang="fr-FR" sz="2800" dirty="0" err="1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</a:t>
            </a:r>
            <a:r>
              <a:rPr lang="fr-FR" sz="2800" dirty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800" dirty="0" err="1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nou</a:t>
            </a:r>
            <a:r>
              <a:rPr lang="fr-FR" sz="2800" dirty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kapab </a:t>
            </a:r>
            <a:r>
              <a:rPr lang="fr-FR" sz="2800" dirty="0" err="1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fè</a:t>
            </a:r>
            <a:r>
              <a:rPr lang="fr-FR" sz="2800" dirty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 </a:t>
            </a:r>
            <a:r>
              <a:rPr lang="fr-FR" sz="2800" dirty="0" err="1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tèm</a:t>
            </a:r>
            <a:r>
              <a:rPr lang="fr-FR" sz="2800" dirty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800" dirty="0" err="1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prevansyon</a:t>
            </a:r>
            <a:r>
              <a:rPr lang="fr-FR" sz="2800" dirty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800" dirty="0" err="1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ak</a:t>
            </a:r>
            <a:r>
              <a:rPr lang="fr-FR" sz="2800" dirty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800" dirty="0" err="1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Mitigasyon</a:t>
            </a:r>
            <a:r>
              <a:rPr lang="fr-FR" sz="2800" dirty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pou n ka </a:t>
            </a:r>
            <a:r>
              <a:rPr lang="fr-FR" sz="2800" dirty="0" err="1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byen</a:t>
            </a:r>
            <a:r>
              <a:rPr lang="fr-FR" sz="2800" dirty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800" dirty="0" err="1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aji</a:t>
            </a:r>
            <a:r>
              <a:rPr lang="fr-FR" sz="2800" dirty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sou </a:t>
            </a:r>
            <a:r>
              <a:rPr lang="fr-FR" sz="2800" dirty="0" err="1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pwobèm</a:t>
            </a:r>
            <a:r>
              <a:rPr lang="fr-FR" sz="2800" dirty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sa nan </a:t>
            </a:r>
            <a:r>
              <a:rPr lang="fr-FR" sz="2800" dirty="0" err="1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kominote</a:t>
            </a:r>
            <a:r>
              <a:rPr lang="fr-FR" sz="2800" dirty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800" dirty="0" err="1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ya</a:t>
            </a:r>
            <a:r>
              <a:rPr lang="fr-FR" sz="2800" dirty="0">
                <a:latin typeface="Tw Cen MT" panose="020B06020201040206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pic>
        <p:nvPicPr>
          <p:cNvPr id="7" name="Image 3" descr="C:\Users\Polyne\Desktop\insalubrite2-3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0"/>
            <a:ext cx="5410201" cy="42823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4551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2743200" y="326425"/>
            <a:ext cx="8686800" cy="538609"/>
          </a:xfrm>
          <a:prstGeom prst="rect">
            <a:avLst/>
          </a:prstGeom>
          <a:solidFill>
            <a:srgbClr val="D5DCE4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fr-FR" dirty="0" err="1" smtClean="0"/>
              <a:t>Korektum</a:t>
            </a:r>
            <a:r>
              <a:rPr lang="fr-FR" dirty="0" smtClean="0"/>
              <a:t> </a:t>
            </a:r>
            <a:r>
              <a:rPr lang="fr-FR" dirty="0" err="1" smtClean="0"/>
              <a:t>senaryo</a:t>
            </a:r>
            <a:r>
              <a:rPr lang="fr-FR" dirty="0" smtClean="0"/>
              <a:t>  2</a:t>
            </a:r>
            <a:endParaRPr lang="fr-FR" dirty="0"/>
          </a:p>
        </p:txBody>
      </p:sp>
      <p:graphicFrame>
        <p:nvGraphicFramePr>
          <p:cNvPr id="5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6828010"/>
              </p:ext>
            </p:extLst>
          </p:nvPr>
        </p:nvGraphicFramePr>
        <p:xfrm>
          <a:off x="1447800" y="1295400"/>
          <a:ext cx="9982200" cy="4572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1141">
                  <a:extLst>
                    <a:ext uri="{9D8B030D-6E8A-4147-A177-3AD203B41FA5}">
                      <a16:colId xmlns:a16="http://schemas.microsoft.com/office/drawing/2014/main" val="3995351970"/>
                    </a:ext>
                  </a:extLst>
                </a:gridCol>
                <a:gridCol w="1702228">
                  <a:extLst>
                    <a:ext uri="{9D8B030D-6E8A-4147-A177-3AD203B41FA5}">
                      <a16:colId xmlns:a16="http://schemas.microsoft.com/office/drawing/2014/main" val="316282827"/>
                    </a:ext>
                  </a:extLst>
                </a:gridCol>
                <a:gridCol w="1702228">
                  <a:extLst>
                    <a:ext uri="{9D8B030D-6E8A-4147-A177-3AD203B41FA5}">
                      <a16:colId xmlns:a16="http://schemas.microsoft.com/office/drawing/2014/main" val="470910830"/>
                    </a:ext>
                  </a:extLst>
                </a:gridCol>
                <a:gridCol w="1891364">
                  <a:extLst>
                    <a:ext uri="{9D8B030D-6E8A-4147-A177-3AD203B41FA5}">
                      <a16:colId xmlns:a16="http://schemas.microsoft.com/office/drawing/2014/main" val="663816228"/>
                    </a:ext>
                  </a:extLst>
                </a:gridCol>
                <a:gridCol w="1292432">
                  <a:extLst>
                    <a:ext uri="{9D8B030D-6E8A-4147-A177-3AD203B41FA5}">
                      <a16:colId xmlns:a16="http://schemas.microsoft.com/office/drawing/2014/main" val="4123344514"/>
                    </a:ext>
                  </a:extLst>
                </a:gridCol>
                <a:gridCol w="1672807">
                  <a:extLst>
                    <a:ext uri="{9D8B030D-6E8A-4147-A177-3AD203B41FA5}">
                      <a16:colId xmlns:a16="http://schemas.microsoft.com/office/drawing/2014/main" val="2172811618"/>
                    </a:ext>
                  </a:extLst>
                </a:gridCol>
              </a:tblGrid>
              <a:tr h="6272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Fenomèn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Menas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Risk</a:t>
                      </a:r>
                      <a:endParaRPr lang="fr-FR" sz="200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Vilnerabilite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Enpak</a:t>
                      </a:r>
                      <a:endParaRPr lang="fr-FR" sz="200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Konsekans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37145"/>
                  </a:ext>
                </a:extLst>
              </a:tr>
              <a:tr h="39447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Ensalibrite/ Malpwoprete</a:t>
                      </a:r>
                      <a:endParaRPr lang="fr-FR" sz="2000" b="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Fatra</a:t>
                      </a:r>
                      <a:endParaRPr lang="fr-FR" sz="2000" b="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Maladi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en-US" sz="20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epidemyolojik</a:t>
                      </a: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Moun ki abite nan zòn nan</a:t>
                      </a:r>
                      <a:endParaRPr lang="fr-FR" sz="2000" b="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Gratèl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- </a:t>
                      </a:r>
                      <a:r>
                        <a:rPr lang="en-US" sz="20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Tifoyid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- </a:t>
                      </a:r>
                      <a:r>
                        <a:rPr lang="en-US" sz="20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Malarya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…</a:t>
                      </a: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Moun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en-US" sz="20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mouri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….</a:t>
                      </a: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4332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295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2743200" y="326425"/>
            <a:ext cx="8686800" cy="1077218"/>
          </a:xfrm>
          <a:prstGeom prst="rect">
            <a:avLst/>
          </a:prstGeom>
          <a:solidFill>
            <a:srgbClr val="D5DCE4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fr-FR" dirty="0" err="1"/>
              <a:t>Kisa</a:t>
            </a:r>
            <a:r>
              <a:rPr lang="fr-FR" dirty="0"/>
              <a:t> </a:t>
            </a:r>
            <a:r>
              <a:rPr lang="fr-FR" dirty="0" err="1"/>
              <a:t>nou</a:t>
            </a:r>
            <a:r>
              <a:rPr lang="fr-FR" dirty="0"/>
              <a:t> ka </a:t>
            </a:r>
            <a:r>
              <a:rPr lang="fr-FR" dirty="0" err="1"/>
              <a:t>fè</a:t>
            </a:r>
            <a:r>
              <a:rPr lang="fr-FR" dirty="0"/>
              <a:t> </a:t>
            </a:r>
            <a:r>
              <a:rPr lang="fr-FR" dirty="0" err="1"/>
              <a:t>kòm</a:t>
            </a:r>
            <a:r>
              <a:rPr lang="fr-FR" dirty="0"/>
              <a:t> </a:t>
            </a:r>
            <a:r>
              <a:rPr lang="fr-FR" dirty="0" err="1"/>
              <a:t>pwojè</a:t>
            </a:r>
            <a:r>
              <a:rPr lang="fr-FR" dirty="0"/>
              <a:t> </a:t>
            </a:r>
            <a:r>
              <a:rPr lang="fr-FR" dirty="0" err="1"/>
              <a:t>fas</a:t>
            </a:r>
            <a:r>
              <a:rPr lang="fr-FR" dirty="0"/>
              <a:t> </a:t>
            </a:r>
            <a:r>
              <a:rPr lang="fr-FR" dirty="0" err="1"/>
              <a:t>ak</a:t>
            </a:r>
            <a:r>
              <a:rPr lang="fr-FR" dirty="0"/>
              <a:t> </a:t>
            </a:r>
            <a:r>
              <a:rPr lang="fr-FR" dirty="0" err="1"/>
              <a:t>senaryo</a:t>
            </a:r>
            <a:r>
              <a:rPr lang="fr-FR" dirty="0"/>
              <a:t> 1 an:</a:t>
            </a:r>
            <a:endParaRPr lang="fr-FR" dirty="0"/>
          </a:p>
        </p:txBody>
      </p:sp>
      <p:graphicFrame>
        <p:nvGraphicFramePr>
          <p:cNvPr id="7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5232961"/>
              </p:ext>
            </p:extLst>
          </p:nvPr>
        </p:nvGraphicFramePr>
        <p:xfrm>
          <a:off x="1484692" y="1905000"/>
          <a:ext cx="9488107" cy="4343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16080">
                  <a:extLst>
                    <a:ext uri="{9D8B030D-6E8A-4147-A177-3AD203B41FA5}">
                      <a16:colId xmlns:a16="http://schemas.microsoft.com/office/drawing/2014/main" val="1209903068"/>
                    </a:ext>
                  </a:extLst>
                </a:gridCol>
                <a:gridCol w="2372027">
                  <a:extLst>
                    <a:ext uri="{9D8B030D-6E8A-4147-A177-3AD203B41FA5}">
                      <a16:colId xmlns:a16="http://schemas.microsoft.com/office/drawing/2014/main" val="3068019813"/>
                    </a:ext>
                  </a:extLst>
                </a:gridCol>
              </a:tblGrid>
              <a:tr h="51899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Prevansyon</a:t>
                      </a:r>
                      <a:endParaRPr lang="fr-FR" sz="280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Mitigasyon</a:t>
                      </a:r>
                      <a:endParaRPr lang="fr-FR" sz="2800" dirty="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397644"/>
                  </a:ext>
                </a:extLst>
              </a:tr>
              <a:tr h="382440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Sensibilizasyon</a:t>
                      </a:r>
                      <a:endParaRPr lang="fr-FR" sz="2800" b="0" dirty="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Deplasman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moun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ki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ekspoze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yo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pou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mete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yo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nan yon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lòt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andwa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ki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plis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an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sekirite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.</a:t>
                      </a:r>
                      <a:endParaRPr lang="fr-FR" sz="2800" b="0" dirty="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Pwojè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lwa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kont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ensalibrite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……………………..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Evite </a:t>
                      </a:r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moun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jete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fatra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nan </a:t>
                      </a:r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zon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nan.</a:t>
                      </a:r>
                      <a:endParaRPr lang="fr-FR" sz="2800" b="0" dirty="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Asenisman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Pwoprete</a:t>
                      </a:r>
                      <a:endParaRPr lang="fr-FR" sz="2800" b="0" dirty="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71409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796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533</Words>
  <Application>Microsoft Office PowerPoint</Application>
  <PresentationFormat>Widescreen</PresentationFormat>
  <Paragraphs>72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Yu Gothic UI Light</vt:lpstr>
      <vt:lpstr>Arial</vt:lpstr>
      <vt:lpstr>Calibri</vt:lpstr>
      <vt:lpstr>Times New Roman</vt:lpstr>
      <vt:lpstr>Tw Cen MT</vt:lpstr>
      <vt:lpstr>Wingdings 3</vt:lpstr>
      <vt:lpstr>Office Theme</vt:lpstr>
      <vt:lpstr> LESON # 3  KONSÈP BAZIK  </vt:lpstr>
      <vt:lpstr>OBJEKTIF LESON  SA A SE: </vt:lpstr>
      <vt:lpstr>Kontni leson an  4.2. Egzèsis </vt:lpstr>
      <vt:lpstr>PowerPoint Presentation</vt:lpstr>
      <vt:lpstr>Korektum senaryo  1</vt:lpstr>
      <vt:lpstr>Kisa nou ka fè kòm pwojè fas ak senaryo 1 an:</vt:lpstr>
      <vt:lpstr>PowerPoint Presentation</vt:lpstr>
      <vt:lpstr>Korektum senaryo  2</vt:lpstr>
      <vt:lpstr>Kisa nou ka fè kòm pwojè fas ak senaryo 1 an: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du projet adaptation des manuels GRD dans le cadre de l’implémentation des activités du programme Parhafs.  Partenariat:  DGPC/Ambassade de suisse, bureau de Port Salut.   Intervenant : Samuel Dérice, Officier de projets Parhafs  Janvier 2022</dc:title>
  <dc:creator>Lenovo</dc:creator>
  <cp:lastModifiedBy>Franck Junior</cp:lastModifiedBy>
  <cp:revision>38</cp:revision>
  <dcterms:created xsi:type="dcterms:W3CDTF">2023-08-14T17:01:13Z</dcterms:created>
  <dcterms:modified xsi:type="dcterms:W3CDTF">2023-08-23T19:39:10Z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2022-01-25T00:00:00Z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2023-08-14T00:00:00Z</vt:filetime>
  </property>
</Properties>
</file>