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8" r:id="rId3"/>
    <p:sldId id="259" r:id="rId4"/>
    <p:sldId id="262" r:id="rId5"/>
    <p:sldId id="260" r:id="rId6"/>
    <p:sldId id="261" r:id="rId7"/>
    <p:sldId id="26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4" d="100"/>
          <a:sy n="94" d="100"/>
        </p:scale>
        <p:origin x="113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BB7A60D1-FF98-4B76-8A01-531485EE61EF}" type="datetimeFigureOut">
              <a:rPr lang="fr-FR" smtClean="0"/>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271904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BB7A60D1-FF98-4B76-8A01-531485EE61EF}" type="datetimeFigureOut">
              <a:rPr lang="fr-FR" smtClean="0"/>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3126289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BB7A60D1-FF98-4B76-8A01-531485EE61EF}" type="datetimeFigureOut">
              <a:rPr lang="fr-FR" smtClean="0"/>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309105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BB7A60D1-FF98-4B76-8A01-531485EE61EF}" type="datetimeFigureOut">
              <a:rPr lang="fr-FR" smtClean="0"/>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200849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7A60D1-FF98-4B76-8A01-531485EE61EF}" type="datetimeFigureOut">
              <a:rPr lang="fr-FR" smtClean="0"/>
              <a:t>29/05/2024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228930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BB7A60D1-FF98-4B76-8A01-531485EE61EF}" type="datetimeFigureOut">
              <a:rPr lang="fr-FR" smtClean="0"/>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336817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BB7A60D1-FF98-4B76-8A01-531485EE61EF}" type="datetimeFigureOut">
              <a:rPr lang="fr-FR" smtClean="0"/>
              <a:t>29/05/2024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361706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BB7A60D1-FF98-4B76-8A01-531485EE61EF}" type="datetimeFigureOut">
              <a:rPr lang="fr-FR" smtClean="0"/>
              <a:t>29/05/2024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2113797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7A60D1-FF98-4B76-8A01-531485EE61EF}" type="datetimeFigureOut">
              <a:rPr lang="fr-FR" smtClean="0"/>
              <a:t>29/05/2024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3612129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7A60D1-FF98-4B76-8A01-531485EE61EF}" type="datetimeFigureOut">
              <a:rPr lang="fr-FR" smtClean="0"/>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124062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7A60D1-FF98-4B76-8A01-531485EE61EF}" type="datetimeFigureOut">
              <a:rPr lang="fr-FR" smtClean="0"/>
              <a:t>29/05/2024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FF9A30-8D0C-486F-82A7-EF7EB080D137}" type="slidenum">
              <a:rPr lang="fr-FR" smtClean="0"/>
              <a:t>‹#›</a:t>
            </a:fld>
            <a:endParaRPr lang="fr-FR"/>
          </a:p>
        </p:txBody>
      </p:sp>
    </p:spTree>
    <p:extLst>
      <p:ext uri="{BB962C8B-B14F-4D97-AF65-F5344CB8AC3E}">
        <p14:creationId xmlns:p14="http://schemas.microsoft.com/office/powerpoint/2010/main" val="178514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7A60D1-FF98-4B76-8A01-531485EE61EF}" type="datetimeFigureOut">
              <a:rPr lang="fr-FR" smtClean="0"/>
              <a:t>29/05/2024</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F9A30-8D0C-486F-82A7-EF7EB080D137}" type="slidenum">
              <a:rPr lang="fr-FR" smtClean="0"/>
              <a:t>‹#›</a:t>
            </a:fld>
            <a:endParaRPr lang="fr-FR"/>
          </a:p>
        </p:txBody>
      </p:sp>
    </p:spTree>
    <p:extLst>
      <p:ext uri="{BB962C8B-B14F-4D97-AF65-F5344CB8AC3E}">
        <p14:creationId xmlns:p14="http://schemas.microsoft.com/office/powerpoint/2010/main" val="1663371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3"/>
          <p:cNvSpPr>
            <a:spLocks noGrp="1"/>
          </p:cNvSpPr>
          <p:nvPr>
            <p:ph type="title"/>
          </p:nvPr>
        </p:nvSpPr>
        <p:spPr>
          <a:xfrm>
            <a:off x="609600" y="175418"/>
            <a:ext cx="8229600" cy="1782763"/>
          </a:xfrm>
        </p:spPr>
        <p:txBody>
          <a:bodyPr/>
          <a:lstStyle/>
          <a:p>
            <a:pPr eaLnBrk="1" hangingPunct="1"/>
            <a:r>
              <a:rPr lang="fr-FR" altLang="fr-FR" dirty="0"/>
              <a:t/>
            </a:r>
            <a:br>
              <a:rPr lang="fr-FR" altLang="fr-FR" dirty="0"/>
            </a:br>
            <a:endParaRPr lang="en-US" altLang="fr-FR" dirty="0"/>
          </a:p>
        </p:txBody>
      </p:sp>
      <p:sp>
        <p:nvSpPr>
          <p:cNvPr id="9219" name="Espace réservé du contenu 4"/>
          <p:cNvSpPr>
            <a:spLocks noGrp="1"/>
          </p:cNvSpPr>
          <p:nvPr>
            <p:ph idx="1"/>
          </p:nvPr>
        </p:nvSpPr>
        <p:spPr>
          <a:xfrm>
            <a:off x="838199" y="2590800"/>
            <a:ext cx="7677785" cy="1676400"/>
          </a:xfrm>
        </p:spPr>
        <p:txBody>
          <a:bodyPr rtlCol="0">
            <a:noAutofit/>
          </a:bodyPr>
          <a:lstStyle/>
          <a:p>
            <a:pPr marL="0" indent="0" algn="ctr">
              <a:lnSpc>
                <a:spcPct val="160000"/>
              </a:lnSpc>
              <a:buNone/>
              <a:defRPr/>
            </a:pPr>
            <a:r>
              <a:rPr lang="fr-FR" b="1" dirty="0">
                <a:latin typeface="Arial (En-têtes)"/>
              </a:rPr>
              <a:t>Composition des éléments essentiels  du kit d’urgence familial</a:t>
            </a:r>
            <a:endParaRPr lang="fr-FR" altLang="fr-FR" b="1" dirty="0">
              <a:latin typeface="Arial (En-têtes)"/>
            </a:endParaRPr>
          </a:p>
        </p:txBody>
      </p:sp>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1</a:t>
            </a:fld>
            <a:endParaRPr lang="en-US"/>
          </a:p>
        </p:txBody>
      </p:sp>
      <p:sp>
        <p:nvSpPr>
          <p:cNvPr id="3" name="Rectangle 2"/>
          <p:cNvSpPr/>
          <p:nvPr/>
        </p:nvSpPr>
        <p:spPr>
          <a:xfrm>
            <a:off x="2590800" y="1524000"/>
            <a:ext cx="3124200" cy="776687"/>
          </a:xfrm>
          <a:prstGeom prst="rect">
            <a:avLst/>
          </a:prstGeom>
        </p:spPr>
        <p:txBody>
          <a:bodyPr wrap="square">
            <a:spAutoFit/>
          </a:bodyPr>
          <a:lstStyle/>
          <a:p>
            <a:pPr algn="ctr">
              <a:lnSpc>
                <a:spcPct val="160000"/>
              </a:lnSpc>
              <a:defRPr/>
            </a:pPr>
            <a:r>
              <a:rPr lang="fr-FR" altLang="fr-FR" sz="3200" b="1" dirty="0">
                <a:latin typeface="Arial (En-têtes)"/>
              </a:rPr>
              <a:t>Leçon 3.2</a:t>
            </a:r>
          </a:p>
        </p:txBody>
      </p:sp>
      <p:pic>
        <p:nvPicPr>
          <p:cNvPr id="7"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3504158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124200" y="711200"/>
            <a:ext cx="2895600" cy="609600"/>
          </a:xfrm>
        </p:spPr>
        <p:txBody>
          <a:bodyPr rtlCol="0">
            <a:normAutofit fontScale="90000"/>
          </a:bodyPr>
          <a:lstStyle/>
          <a:p>
            <a:pPr eaLnBrk="1" fontAlgn="auto" hangingPunct="1">
              <a:spcAft>
                <a:spcPts val="0"/>
              </a:spcAft>
              <a:defRPr/>
            </a:pPr>
            <a:r>
              <a:rPr lang="fr-FR" sz="3600" b="1" dirty="0">
                <a:solidFill>
                  <a:schemeClr val="accent1"/>
                </a:solidFill>
              </a:rPr>
              <a:t>Le Kit d’urgence</a:t>
            </a:r>
            <a:endParaRPr lang="en-US" sz="3600" b="1" dirty="0">
              <a:solidFill>
                <a:schemeClr val="accent1"/>
              </a:solidFill>
            </a:endParaRPr>
          </a:p>
        </p:txBody>
      </p:sp>
      <p:sp>
        <p:nvSpPr>
          <p:cNvPr id="5" name="Espace réservé du contenu 4"/>
          <p:cNvSpPr>
            <a:spLocks noGrp="1"/>
          </p:cNvSpPr>
          <p:nvPr>
            <p:ph idx="1"/>
          </p:nvPr>
        </p:nvSpPr>
        <p:spPr>
          <a:xfrm>
            <a:off x="457200" y="1981200"/>
            <a:ext cx="8229600" cy="3810000"/>
          </a:xfrm>
        </p:spPr>
        <p:txBody>
          <a:bodyPr rtlCol="0">
            <a:normAutofit/>
          </a:bodyPr>
          <a:lstStyle/>
          <a:p>
            <a:pPr eaLnBrk="1" hangingPunct="1">
              <a:lnSpc>
                <a:spcPct val="160000"/>
              </a:lnSpc>
              <a:defRPr/>
            </a:pPr>
            <a:r>
              <a:rPr lang="fr-FR" sz="2200" dirty="0"/>
              <a:t>Le kit d’urgence est un contenant ou on retrouve des items permettant d’assurer la survie d’une famille pendant au moins 72h lors d’une situation d’urgence.</a:t>
            </a:r>
          </a:p>
          <a:p>
            <a:pPr marL="0" indent="0" eaLnBrk="1" hangingPunct="1">
              <a:lnSpc>
                <a:spcPct val="160000"/>
              </a:lnSpc>
              <a:buFont typeface="Arial" charset="0"/>
              <a:buNone/>
              <a:defRPr/>
            </a:pPr>
            <a:endParaRPr lang="fr-FR" sz="800" dirty="0"/>
          </a:p>
          <a:p>
            <a:pPr eaLnBrk="1" hangingPunct="1">
              <a:lnSpc>
                <a:spcPct val="160000"/>
              </a:lnSpc>
              <a:defRPr/>
            </a:pPr>
            <a:r>
              <a:rPr lang="fr-FR" sz="2200" dirty="0"/>
              <a:t>Il doit prendre en compte les besoins ordinaires et spécifiques de chaque membre de la famille, c’est pourquoi il doit être fait avec tous les membres de la famille.</a:t>
            </a:r>
            <a:endParaRPr lang="en-US" sz="2200" dirty="0"/>
          </a:p>
          <a:p>
            <a:pPr algn="just" eaLnBrk="1" fontAlgn="auto" hangingPunct="1">
              <a:spcAft>
                <a:spcPts val="0"/>
              </a:spcAft>
              <a:buFont typeface="Arial" panose="020B0604020202020204" pitchFamily="34" charset="0"/>
              <a:buChar char="•"/>
              <a:defRPr/>
            </a:pPr>
            <a:endParaRPr lang="fr-FR" dirty="0"/>
          </a:p>
        </p:txBody>
      </p:sp>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2</a:t>
            </a:fld>
            <a:endParaRPr lang="en-US"/>
          </a:p>
        </p:txBody>
      </p:sp>
      <p:pic>
        <p:nvPicPr>
          <p:cNvPr id="6"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043" y="141349"/>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443" y="141349"/>
            <a:ext cx="1981200" cy="485775"/>
          </a:xfrm>
          <a:prstGeom prst="rect">
            <a:avLst/>
          </a:prstGeom>
          <a:noFill/>
          <a:ln w="9525">
            <a:noFill/>
            <a:miter lim="800000"/>
            <a:headEnd/>
            <a:tailEnd/>
          </a:ln>
        </p:spPr>
      </p:pic>
    </p:spTree>
    <p:extLst>
      <p:ext uri="{BB962C8B-B14F-4D97-AF65-F5344CB8AC3E}">
        <p14:creationId xmlns:p14="http://schemas.microsoft.com/office/powerpoint/2010/main" val="3172691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048000" y="731838"/>
            <a:ext cx="3048000" cy="487362"/>
          </a:xfrm>
        </p:spPr>
        <p:txBody>
          <a:bodyPr rtlCol="0">
            <a:normAutofit fontScale="90000"/>
          </a:bodyPr>
          <a:lstStyle/>
          <a:p>
            <a:pPr eaLnBrk="1" fontAlgn="auto" hangingPunct="1">
              <a:spcAft>
                <a:spcPts val="0"/>
              </a:spcAft>
              <a:defRPr/>
            </a:pPr>
            <a:r>
              <a:rPr lang="fr-FR" sz="3600" b="1" dirty="0">
                <a:solidFill>
                  <a:schemeClr val="accent1"/>
                </a:solidFill>
              </a:rPr>
              <a:t>Le Kit d’urgence</a:t>
            </a:r>
            <a:endParaRPr lang="en-US" sz="3600" b="1" dirty="0">
              <a:solidFill>
                <a:schemeClr val="accent1"/>
              </a:solidFill>
            </a:endParaRPr>
          </a:p>
        </p:txBody>
      </p:sp>
      <p:sp>
        <p:nvSpPr>
          <p:cNvPr id="5" name="Espace réservé du contenu 4"/>
          <p:cNvSpPr>
            <a:spLocks noGrp="1"/>
          </p:cNvSpPr>
          <p:nvPr>
            <p:ph idx="1"/>
          </p:nvPr>
        </p:nvSpPr>
        <p:spPr>
          <a:xfrm>
            <a:off x="825500" y="1676400"/>
            <a:ext cx="7467600" cy="4114800"/>
          </a:xfrm>
        </p:spPr>
        <p:txBody>
          <a:bodyPr/>
          <a:lstStyle/>
          <a:p>
            <a:pPr eaLnBrk="1" hangingPunct="1">
              <a:lnSpc>
                <a:spcPct val="150000"/>
              </a:lnSpc>
              <a:defRPr/>
            </a:pPr>
            <a:r>
              <a:rPr lang="fr-FR" altLang="fr-FR" sz="2200" dirty="0"/>
              <a:t>Le kit d’urgence doit être garder dans un sac à dos ou autre contenant facile à transporter en cas d’urgence.</a:t>
            </a:r>
          </a:p>
          <a:p>
            <a:pPr marL="0" indent="0" eaLnBrk="1" hangingPunct="1">
              <a:lnSpc>
                <a:spcPct val="150000"/>
              </a:lnSpc>
              <a:buFont typeface="Arial" charset="0"/>
              <a:buNone/>
              <a:defRPr/>
            </a:pPr>
            <a:endParaRPr lang="fr-FR" altLang="fr-FR" sz="800" dirty="0"/>
          </a:p>
          <a:p>
            <a:pPr eaLnBrk="1" hangingPunct="1">
              <a:lnSpc>
                <a:spcPct val="150000"/>
              </a:lnSpc>
              <a:defRPr/>
            </a:pPr>
            <a:r>
              <a:rPr lang="fr-FR" altLang="fr-FR" sz="2200" dirty="0"/>
              <a:t>Le Kit d’urgence est le résultat du réassemblage de tous les éléments utilisés quotidiennement par la famille.</a:t>
            </a:r>
          </a:p>
          <a:p>
            <a:pPr marL="0" indent="0" eaLnBrk="1" hangingPunct="1">
              <a:lnSpc>
                <a:spcPct val="150000"/>
              </a:lnSpc>
              <a:buFont typeface="Arial" charset="0"/>
              <a:buNone/>
              <a:defRPr/>
            </a:pPr>
            <a:endParaRPr lang="fr-FR" altLang="fr-FR" sz="800" dirty="0"/>
          </a:p>
          <a:p>
            <a:pPr eaLnBrk="1" hangingPunct="1">
              <a:lnSpc>
                <a:spcPct val="150000"/>
              </a:lnSpc>
              <a:defRPr/>
            </a:pPr>
            <a:r>
              <a:rPr lang="fr-FR" altLang="fr-FR" sz="2200" dirty="0"/>
              <a:t>Il doit être garde  dans un endroit sécuritaire de facile d’accès. </a:t>
            </a:r>
          </a:p>
        </p:txBody>
      </p:sp>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3</a:t>
            </a:fld>
            <a:endParaRPr lang="en-US"/>
          </a:p>
        </p:txBody>
      </p:sp>
      <p:pic>
        <p:nvPicPr>
          <p:cNvPr id="6"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142937"/>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42937"/>
            <a:ext cx="1981200" cy="485775"/>
          </a:xfrm>
          <a:prstGeom prst="rect">
            <a:avLst/>
          </a:prstGeom>
          <a:noFill/>
          <a:ln w="9525">
            <a:noFill/>
            <a:miter lim="800000"/>
            <a:headEnd/>
            <a:tailEnd/>
          </a:ln>
        </p:spPr>
      </p:pic>
    </p:spTree>
    <p:extLst>
      <p:ext uri="{BB962C8B-B14F-4D97-AF65-F5344CB8AC3E}">
        <p14:creationId xmlns:p14="http://schemas.microsoft.com/office/powerpoint/2010/main" val="3784715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048000" y="731838"/>
            <a:ext cx="3048000" cy="487362"/>
          </a:xfrm>
        </p:spPr>
        <p:txBody>
          <a:bodyPr rtlCol="0">
            <a:normAutofit fontScale="90000"/>
          </a:bodyPr>
          <a:lstStyle/>
          <a:p>
            <a:pPr eaLnBrk="1" fontAlgn="auto" hangingPunct="1">
              <a:spcAft>
                <a:spcPts val="0"/>
              </a:spcAft>
              <a:defRPr/>
            </a:pPr>
            <a:r>
              <a:rPr lang="fr-FR" sz="3600" b="1" dirty="0">
                <a:solidFill>
                  <a:schemeClr val="accent1"/>
                </a:solidFill>
              </a:rPr>
              <a:t>Le Kit d’urgence</a:t>
            </a:r>
            <a:endParaRPr lang="en-US" sz="3600" b="1" dirty="0">
              <a:solidFill>
                <a:schemeClr val="accent1"/>
              </a:solidFill>
            </a:endParaRPr>
          </a:p>
        </p:txBody>
      </p:sp>
      <p:sp>
        <p:nvSpPr>
          <p:cNvPr id="5" name="Espace réservé du contenu 4"/>
          <p:cNvSpPr>
            <a:spLocks noGrp="1"/>
          </p:cNvSpPr>
          <p:nvPr>
            <p:ph idx="1"/>
          </p:nvPr>
        </p:nvSpPr>
        <p:spPr>
          <a:xfrm>
            <a:off x="304800" y="1447800"/>
            <a:ext cx="8610600" cy="5181600"/>
          </a:xfrm>
        </p:spPr>
        <p:txBody>
          <a:bodyPr>
            <a:normAutofit fontScale="70000" lnSpcReduction="20000"/>
          </a:bodyPr>
          <a:lstStyle/>
          <a:p>
            <a:pPr>
              <a:lnSpc>
                <a:spcPct val="170000"/>
              </a:lnSpc>
              <a:spcAft>
                <a:spcPts val="600"/>
              </a:spcAft>
            </a:pPr>
            <a:r>
              <a:rPr lang="fr-FR" sz="2400" u="sng" dirty="0"/>
              <a:t>Eléments essentiels :</a:t>
            </a:r>
            <a:r>
              <a:rPr lang="fr-FR" sz="2400" dirty="0"/>
              <a:t> éléments qui assurent la survie et le bienêtre des personnes pendant une situation d’urgence (l’eau, nourriture, médicaments et kit de premier secours, vêtements, produits d’hygiène, radio, téléphone et batteries pour s’assurer de recevoir des informations</a:t>
            </a:r>
            <a:r>
              <a:rPr lang="fr-FR" sz="2400"/>
              <a:t>, matelas/couverture…)</a:t>
            </a:r>
            <a:endParaRPr lang="fr-FR" sz="2400" dirty="0"/>
          </a:p>
          <a:p>
            <a:pPr>
              <a:lnSpc>
                <a:spcPct val="170000"/>
              </a:lnSpc>
              <a:spcAft>
                <a:spcPts val="600"/>
              </a:spcAft>
            </a:pPr>
            <a:r>
              <a:rPr lang="fr-FR" sz="2400" u="sng" dirty="0"/>
              <a:t>Eléments importants :</a:t>
            </a:r>
            <a:r>
              <a:rPr lang="fr-FR" sz="2400" dirty="0"/>
              <a:t> tout article qui permet aussi d’assurer une reprise des activités et retour à la vie normale (documents importants, archives, ordinateurs, semences, outils de travail, stocks…). La famille doit soit se déplacer avec ou les mettre dans un endroit sécurisé.  </a:t>
            </a:r>
          </a:p>
          <a:p>
            <a:pPr>
              <a:lnSpc>
                <a:spcPct val="170000"/>
              </a:lnSpc>
              <a:spcAft>
                <a:spcPts val="600"/>
              </a:spcAft>
            </a:pPr>
            <a:r>
              <a:rPr lang="fr-FR" sz="2400" u="sng" dirty="0"/>
              <a:t>Eléments spécifiques et essentiels :</a:t>
            </a:r>
            <a:r>
              <a:rPr lang="fr-FR" sz="2400" dirty="0"/>
              <a:t> tout article nécessaire pour les personnes à besoins spéciaux tels que les bébés, les personnes malades,  les personnes handicapées, etc. </a:t>
            </a:r>
          </a:p>
          <a:p>
            <a:pPr>
              <a:lnSpc>
                <a:spcPct val="170000"/>
              </a:lnSpc>
              <a:spcAft>
                <a:spcPts val="600"/>
              </a:spcAft>
            </a:pPr>
            <a:r>
              <a:rPr lang="fr-FR" sz="2400" u="sng" dirty="0"/>
              <a:t>Les articles non essentiels :</a:t>
            </a:r>
            <a:r>
              <a:rPr lang="fr-FR" sz="2400" dirty="0"/>
              <a:t> ils sont importants pour les familles en temps normale, mais en période d’urgence ils ne sont pas nécessaires pour assurer la survie. Toutes fois, la famille doit assurer leur protection. </a:t>
            </a:r>
          </a:p>
        </p:txBody>
      </p:sp>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4</a:t>
            </a:fld>
            <a:endParaRPr lang="en-US"/>
          </a:p>
        </p:txBody>
      </p:sp>
      <p:pic>
        <p:nvPicPr>
          <p:cNvPr id="6"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4021" y="142936"/>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421" y="142936"/>
            <a:ext cx="1981200" cy="485775"/>
          </a:xfrm>
          <a:prstGeom prst="rect">
            <a:avLst/>
          </a:prstGeom>
          <a:noFill/>
          <a:ln w="9525">
            <a:noFill/>
            <a:miter lim="800000"/>
            <a:headEnd/>
            <a:tailEnd/>
          </a:ln>
        </p:spPr>
      </p:pic>
    </p:spTree>
    <p:extLst>
      <p:ext uri="{BB962C8B-B14F-4D97-AF65-F5344CB8AC3E}">
        <p14:creationId xmlns:p14="http://schemas.microsoft.com/office/powerpoint/2010/main" val="1168963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587500" y="762000"/>
            <a:ext cx="5943600" cy="457200"/>
          </a:xfrm>
        </p:spPr>
        <p:txBody>
          <a:bodyPr rtlCol="0">
            <a:normAutofit fontScale="90000"/>
          </a:bodyPr>
          <a:lstStyle/>
          <a:p>
            <a:pPr eaLnBrk="1" fontAlgn="auto" hangingPunct="1">
              <a:spcAft>
                <a:spcPts val="0"/>
              </a:spcAft>
              <a:defRPr/>
            </a:pPr>
            <a:r>
              <a:rPr lang="fr-FR" sz="3600" b="1" dirty="0">
                <a:solidFill>
                  <a:schemeClr val="accent1"/>
                </a:solidFill>
              </a:rPr>
              <a:t>La composition du Kit d’urgence</a:t>
            </a:r>
            <a:endParaRPr lang="en-US" sz="3600" b="1" dirty="0">
              <a:solidFill>
                <a:schemeClr val="accent1"/>
              </a:solidFill>
            </a:endParaRPr>
          </a:p>
        </p:txBody>
      </p:sp>
      <p:sp>
        <p:nvSpPr>
          <p:cNvPr id="5" name="Espace réservé du contenu 4"/>
          <p:cNvSpPr>
            <a:spLocks noGrp="1"/>
          </p:cNvSpPr>
          <p:nvPr>
            <p:ph idx="1"/>
          </p:nvPr>
        </p:nvSpPr>
        <p:spPr>
          <a:xfrm>
            <a:off x="381000" y="2171700"/>
            <a:ext cx="4419600" cy="3086100"/>
          </a:xfrm>
        </p:spPr>
        <p:txBody>
          <a:bodyPr>
            <a:noAutofit/>
          </a:bodyPr>
          <a:lstStyle/>
          <a:p>
            <a:pPr eaLnBrk="1" hangingPunct="1">
              <a:lnSpc>
                <a:spcPct val="150000"/>
              </a:lnSpc>
              <a:buFont typeface="Arial" charset="0"/>
              <a:buNone/>
            </a:pPr>
            <a:r>
              <a:rPr lang="fr-FR" altLang="fr-FR" sz="4000" dirty="0"/>
              <a:t>    </a:t>
            </a:r>
            <a:r>
              <a:rPr lang="fr-FR" altLang="fr-FR" sz="2800" dirty="0"/>
              <a:t>Le kit d’urgence est composé des items dont la famille ont l’habitude d’utiliser. </a:t>
            </a:r>
          </a:p>
        </p:txBody>
      </p:sp>
      <p:pic>
        <p:nvPicPr>
          <p:cNvPr id="45060" name="Picture 6" descr="D:\Mes Documents\GRD_HI_ 2014\Sensibilisation\Dessins\3.jpg o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286000"/>
            <a:ext cx="3505200" cy="373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5</a:t>
            </a:fld>
            <a:endParaRPr lang="en-US"/>
          </a:p>
        </p:txBody>
      </p:sp>
      <p:pic>
        <p:nvPicPr>
          <p:cNvPr id="6" name="Picture 7" descr="C:\Users\mission\Desktop\LOGO_SPGRD_CTESP_FRANCAI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152400"/>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Bund_RGB_po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1981200" cy="485775"/>
          </a:xfrm>
          <a:prstGeom prst="rect">
            <a:avLst/>
          </a:prstGeom>
          <a:noFill/>
          <a:ln w="9525">
            <a:noFill/>
            <a:miter lim="800000"/>
            <a:headEnd/>
            <a:tailEnd/>
          </a:ln>
        </p:spPr>
      </p:pic>
    </p:spTree>
    <p:extLst>
      <p:ext uri="{BB962C8B-B14F-4D97-AF65-F5344CB8AC3E}">
        <p14:creationId xmlns:p14="http://schemas.microsoft.com/office/powerpoint/2010/main" val="2682710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re 3"/>
          <p:cNvSpPr>
            <a:spLocks noGrp="1"/>
          </p:cNvSpPr>
          <p:nvPr>
            <p:ph type="title"/>
          </p:nvPr>
        </p:nvSpPr>
        <p:spPr>
          <a:xfrm>
            <a:off x="457200" y="274638"/>
            <a:ext cx="8229600" cy="1782762"/>
          </a:xfrm>
        </p:spPr>
        <p:txBody>
          <a:bodyPr/>
          <a:lstStyle/>
          <a:p>
            <a:pPr eaLnBrk="1" hangingPunct="1"/>
            <a:r>
              <a:rPr lang="fr-FR" altLang="fr-FR"/>
              <a:t/>
            </a:r>
            <a:br>
              <a:rPr lang="fr-FR" altLang="fr-FR"/>
            </a:br>
            <a:endParaRPr lang="en-US" altLang="fr-FR"/>
          </a:p>
        </p:txBody>
      </p:sp>
      <p:sp>
        <p:nvSpPr>
          <p:cNvPr id="7" name="Content Placeholder 6"/>
          <p:cNvSpPr>
            <a:spLocks noGrp="1"/>
          </p:cNvSpPr>
          <p:nvPr>
            <p:ph idx="1"/>
          </p:nvPr>
        </p:nvSpPr>
        <p:spPr>
          <a:xfrm>
            <a:off x="419100" y="685800"/>
            <a:ext cx="8305800" cy="5486400"/>
          </a:xfrm>
        </p:spPr>
        <p:txBody>
          <a:bodyPr>
            <a:noAutofit/>
          </a:bodyPr>
          <a:lstStyle/>
          <a:p>
            <a:pPr marL="0" indent="0">
              <a:spcBef>
                <a:spcPts val="0"/>
              </a:spcBef>
              <a:spcAft>
                <a:spcPts val="600"/>
              </a:spcAft>
              <a:buNone/>
            </a:pPr>
            <a:r>
              <a:rPr lang="fr-FR" altLang="fr-FR" sz="2400" b="1" dirty="0"/>
              <a:t>En général il se compose de : </a:t>
            </a:r>
          </a:p>
          <a:p>
            <a:pPr eaLnBrk="1" hangingPunct="1">
              <a:spcBef>
                <a:spcPts val="0"/>
              </a:spcBef>
              <a:spcAft>
                <a:spcPts val="600"/>
              </a:spcAft>
            </a:pPr>
            <a:endParaRPr lang="fr-FR" altLang="fr-FR" sz="2200" dirty="0"/>
          </a:p>
          <a:p>
            <a:pPr eaLnBrk="1" hangingPunct="1">
              <a:spcBef>
                <a:spcPts val="0"/>
              </a:spcBef>
              <a:spcAft>
                <a:spcPts val="600"/>
              </a:spcAft>
            </a:pPr>
            <a:r>
              <a:rPr lang="fr-FR" altLang="fr-FR" sz="2200" dirty="0"/>
              <a:t>Eau: au moins deux litres par jour et par personne</a:t>
            </a:r>
          </a:p>
          <a:p>
            <a:pPr eaLnBrk="1" hangingPunct="1">
              <a:spcBef>
                <a:spcPts val="0"/>
              </a:spcBef>
              <a:spcAft>
                <a:spcPts val="600"/>
              </a:spcAft>
            </a:pPr>
            <a:r>
              <a:rPr lang="fr-FR" altLang="fr-FR" sz="2200" dirty="0"/>
              <a:t>Nourriture conservable : riz, pain, œufs, maïs, café, sucre, poids…</a:t>
            </a:r>
          </a:p>
          <a:p>
            <a:pPr eaLnBrk="1" hangingPunct="1">
              <a:spcBef>
                <a:spcPts val="0"/>
              </a:spcBef>
              <a:spcAft>
                <a:spcPts val="600"/>
              </a:spcAft>
            </a:pPr>
            <a:r>
              <a:rPr lang="fr-FR" altLang="fr-FR" sz="2200" dirty="0"/>
              <a:t>Nourriture pour les bébés, couches… </a:t>
            </a:r>
          </a:p>
          <a:p>
            <a:pPr eaLnBrk="1" hangingPunct="1">
              <a:spcBef>
                <a:spcPts val="0"/>
              </a:spcBef>
              <a:spcAft>
                <a:spcPts val="600"/>
              </a:spcAft>
            </a:pPr>
            <a:r>
              <a:rPr lang="fr-FR" altLang="fr-FR" sz="2200" dirty="0"/>
              <a:t>Lampe de poche, radio et batteries</a:t>
            </a:r>
          </a:p>
          <a:p>
            <a:pPr eaLnBrk="1" hangingPunct="1">
              <a:spcBef>
                <a:spcPts val="0"/>
              </a:spcBef>
              <a:spcAft>
                <a:spcPts val="600"/>
              </a:spcAft>
            </a:pPr>
            <a:r>
              <a:rPr lang="fr-FR" altLang="fr-FR" sz="2200" dirty="0"/>
              <a:t>Trousse de 1</a:t>
            </a:r>
            <a:r>
              <a:rPr lang="fr-FR" altLang="fr-FR" sz="2200" baseline="30000" dirty="0"/>
              <a:t>er</a:t>
            </a:r>
            <a:r>
              <a:rPr lang="fr-FR" altLang="fr-FR" sz="2200" dirty="0"/>
              <a:t> secours : alcool, médicaments pour la douleur… </a:t>
            </a:r>
          </a:p>
          <a:p>
            <a:pPr eaLnBrk="1" hangingPunct="1">
              <a:spcBef>
                <a:spcPts val="0"/>
              </a:spcBef>
              <a:spcAft>
                <a:spcPts val="600"/>
              </a:spcAft>
            </a:pPr>
            <a:r>
              <a:rPr lang="fr-FR" altLang="fr-FR" sz="2200" dirty="0"/>
              <a:t>Médicaments pour au moins 8 jours pour les personnes malades</a:t>
            </a:r>
          </a:p>
          <a:p>
            <a:pPr eaLnBrk="1" hangingPunct="1">
              <a:spcBef>
                <a:spcPts val="0"/>
              </a:spcBef>
              <a:spcAft>
                <a:spcPts val="600"/>
              </a:spcAft>
            </a:pPr>
            <a:r>
              <a:rPr lang="fr-FR" altLang="fr-FR" sz="2200" dirty="0"/>
              <a:t>Sifflet</a:t>
            </a:r>
          </a:p>
          <a:p>
            <a:pPr eaLnBrk="1" hangingPunct="1">
              <a:spcBef>
                <a:spcPts val="0"/>
              </a:spcBef>
              <a:spcAft>
                <a:spcPts val="600"/>
              </a:spcAft>
            </a:pPr>
            <a:r>
              <a:rPr lang="fr-FR" altLang="fr-FR" sz="2200" dirty="0"/>
              <a:t>Kit d’hygiène : savon, dentifrice, papier toilette, … </a:t>
            </a:r>
          </a:p>
          <a:p>
            <a:pPr eaLnBrk="1" hangingPunct="1">
              <a:spcBef>
                <a:spcPts val="0"/>
              </a:spcBef>
              <a:spcAft>
                <a:spcPts val="600"/>
              </a:spcAft>
            </a:pPr>
            <a:r>
              <a:rPr lang="fr-FR" altLang="fr-FR" sz="2200" dirty="0"/>
              <a:t>Documents importants : carte d’identité, actes de naissance, photos</a:t>
            </a:r>
          </a:p>
          <a:p>
            <a:pPr eaLnBrk="1" hangingPunct="1">
              <a:spcBef>
                <a:spcPts val="0"/>
              </a:spcBef>
              <a:spcAft>
                <a:spcPts val="600"/>
              </a:spcAft>
            </a:pPr>
            <a:r>
              <a:rPr lang="fr-FR" altLang="fr-FR" sz="2200" dirty="0"/>
              <a:t>Téléphone, couvertures, etc..</a:t>
            </a:r>
          </a:p>
          <a:p>
            <a:pPr eaLnBrk="1" hangingPunct="1">
              <a:spcBef>
                <a:spcPts val="0"/>
              </a:spcBef>
              <a:spcAft>
                <a:spcPts val="600"/>
              </a:spcAft>
            </a:pPr>
            <a:endParaRPr lang="en-US" altLang="fr-FR" dirty="0"/>
          </a:p>
        </p:txBody>
      </p:sp>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6</a:t>
            </a:fld>
            <a:endParaRPr lang="en-US"/>
          </a:p>
        </p:txBody>
      </p:sp>
      <p:pic>
        <p:nvPicPr>
          <p:cNvPr id="5"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141348"/>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141348"/>
            <a:ext cx="1981200" cy="485775"/>
          </a:xfrm>
          <a:prstGeom prst="rect">
            <a:avLst/>
          </a:prstGeom>
          <a:noFill/>
          <a:ln w="9525">
            <a:noFill/>
            <a:miter lim="800000"/>
            <a:headEnd/>
            <a:tailEnd/>
          </a:ln>
        </p:spPr>
      </p:pic>
    </p:spTree>
    <p:extLst>
      <p:ext uri="{BB962C8B-B14F-4D97-AF65-F5344CB8AC3E}">
        <p14:creationId xmlns:p14="http://schemas.microsoft.com/office/powerpoint/2010/main" val="209433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 calcmode="lin" valueType="num">
                                      <p:cBhvr additive="base">
                                        <p:cTn id="3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 calcmode="lin" valueType="num">
                                      <p:cBhvr additive="base">
                                        <p:cTn id="3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 calcmode="lin" valueType="num">
                                      <p:cBhvr additive="base">
                                        <p:cTn id="4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8" end="8"/>
                                            </p:txEl>
                                          </p:spTgt>
                                        </p:tgtEl>
                                        <p:attrNameLst>
                                          <p:attrName>style.visibility</p:attrName>
                                        </p:attrNameLst>
                                      </p:cBhvr>
                                      <p:to>
                                        <p:strVal val="visible"/>
                                      </p:to>
                                    </p:set>
                                    <p:anim calcmode="lin" valueType="num">
                                      <p:cBhvr additive="base">
                                        <p:cTn id="49"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9" end="9"/>
                                            </p:txEl>
                                          </p:spTgt>
                                        </p:tgtEl>
                                        <p:attrNameLst>
                                          <p:attrName>style.visibility</p:attrName>
                                        </p:attrNameLst>
                                      </p:cBhvr>
                                      <p:to>
                                        <p:strVal val="visible"/>
                                      </p:to>
                                    </p:set>
                                    <p:anim calcmode="lin" valueType="num">
                                      <p:cBhvr additive="base">
                                        <p:cTn id="55"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xEl>
                                              <p:pRg st="10" end="10"/>
                                            </p:txEl>
                                          </p:spTgt>
                                        </p:tgtEl>
                                        <p:attrNameLst>
                                          <p:attrName>style.visibility</p:attrName>
                                        </p:attrNameLst>
                                      </p:cBhvr>
                                      <p:to>
                                        <p:strVal val="visible"/>
                                      </p:to>
                                    </p:set>
                                    <p:anim calcmode="lin" valueType="num">
                                      <p:cBhvr additive="base">
                                        <p:cTn id="6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anim calcmode="lin" valueType="num">
                                      <p:cBhvr additive="base">
                                        <p:cTn id="6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re 3"/>
          <p:cNvSpPr>
            <a:spLocks noGrp="1"/>
          </p:cNvSpPr>
          <p:nvPr>
            <p:ph type="title"/>
          </p:nvPr>
        </p:nvSpPr>
        <p:spPr>
          <a:xfrm>
            <a:off x="457200" y="274638"/>
            <a:ext cx="8229600" cy="1782762"/>
          </a:xfrm>
        </p:spPr>
        <p:txBody>
          <a:bodyPr/>
          <a:lstStyle/>
          <a:p>
            <a:pPr eaLnBrk="1" hangingPunct="1"/>
            <a:r>
              <a:rPr lang="fr-FR" altLang="fr-FR"/>
              <a:t/>
            </a:r>
            <a:br>
              <a:rPr lang="fr-FR" altLang="fr-FR"/>
            </a:br>
            <a:endParaRPr lang="en-US" altLang="fr-FR"/>
          </a:p>
        </p:txBody>
      </p:sp>
      <p:graphicFrame>
        <p:nvGraphicFramePr>
          <p:cNvPr id="3" name="Espace réservé du contenu 2"/>
          <p:cNvGraphicFramePr>
            <a:graphicFrameLocks noGrp="1"/>
          </p:cNvGraphicFramePr>
          <p:nvPr>
            <p:ph idx="1"/>
            <p:extLst>
              <p:ext uri="{D42A27DB-BD31-4B8C-83A1-F6EECF244321}">
                <p14:modId xmlns:p14="http://schemas.microsoft.com/office/powerpoint/2010/main" val="871444374"/>
              </p:ext>
            </p:extLst>
          </p:nvPr>
        </p:nvGraphicFramePr>
        <p:xfrm>
          <a:off x="152397" y="762001"/>
          <a:ext cx="8839202" cy="5594350"/>
        </p:xfrm>
        <a:graphic>
          <a:graphicData uri="http://schemas.openxmlformats.org/drawingml/2006/table">
            <a:tbl>
              <a:tblPr firstRow="1" firstCol="1" bandRow="1">
                <a:tableStyleId>{5C22544A-7EE6-4342-B048-85BDC9FD1C3A}</a:tableStyleId>
              </a:tblPr>
              <a:tblGrid>
                <a:gridCol w="4419601">
                  <a:extLst>
                    <a:ext uri="{9D8B030D-6E8A-4147-A177-3AD203B41FA5}">
                      <a16:colId xmlns:a16="http://schemas.microsoft.com/office/drawing/2014/main" val="20000"/>
                    </a:ext>
                  </a:extLst>
                </a:gridCol>
                <a:gridCol w="4419601">
                  <a:extLst>
                    <a:ext uri="{9D8B030D-6E8A-4147-A177-3AD203B41FA5}">
                      <a16:colId xmlns:a16="http://schemas.microsoft.com/office/drawing/2014/main" val="20001"/>
                    </a:ext>
                  </a:extLst>
                </a:gridCol>
              </a:tblGrid>
              <a:tr h="3086538">
                <a:tc>
                  <a:txBody>
                    <a:bodyPr/>
                    <a:lstStyle/>
                    <a:p>
                      <a:pPr algn="just">
                        <a:lnSpc>
                          <a:spcPct val="115000"/>
                        </a:lnSpc>
                        <a:spcAft>
                          <a:spcPts val="0"/>
                        </a:spcAft>
                      </a:pPr>
                      <a:r>
                        <a:rPr lang="fr-FR" sz="1100" u="sng" dirty="0">
                          <a:effectLst/>
                        </a:rPr>
                        <a:t>Eléments essentiels</a:t>
                      </a:r>
                      <a:endParaRPr lang="fr-FR" sz="1100" dirty="0">
                        <a:effectLst/>
                      </a:endParaRPr>
                    </a:p>
                    <a:p>
                      <a:pPr algn="just">
                        <a:lnSpc>
                          <a:spcPct val="115000"/>
                        </a:lnSpc>
                        <a:spcAft>
                          <a:spcPts val="0"/>
                        </a:spcAft>
                      </a:pPr>
                      <a:r>
                        <a:rPr lang="fr-FR" sz="1100" u="none" strike="noStrike" dirty="0">
                          <a:effectLst/>
                        </a:rPr>
                        <a:t> </a:t>
                      </a:r>
                      <a:endParaRPr lang="fr-FR" sz="1100" dirty="0">
                        <a:effectLst/>
                      </a:endParaRPr>
                    </a:p>
                    <a:p>
                      <a:pPr marL="342900" lvl="0" indent="-342900" algn="just">
                        <a:lnSpc>
                          <a:spcPct val="115000"/>
                        </a:lnSpc>
                        <a:spcAft>
                          <a:spcPts val="0"/>
                        </a:spcAft>
                        <a:buFont typeface="Symbol"/>
                        <a:buChar char=""/>
                      </a:pPr>
                      <a:r>
                        <a:rPr lang="fr-FR" sz="1100" dirty="0">
                          <a:effectLst/>
                        </a:rPr>
                        <a:t>Nourriture conservable</a:t>
                      </a:r>
                    </a:p>
                    <a:p>
                      <a:pPr marL="342900" lvl="0" indent="-342900" algn="just">
                        <a:lnSpc>
                          <a:spcPct val="115000"/>
                        </a:lnSpc>
                        <a:spcAft>
                          <a:spcPts val="0"/>
                        </a:spcAft>
                        <a:buFont typeface="Symbol"/>
                        <a:buChar char=""/>
                      </a:pPr>
                      <a:r>
                        <a:rPr lang="fr-FR" sz="1100" dirty="0">
                          <a:effectLst/>
                        </a:rPr>
                        <a:t>L’eau pour trois jours minimum</a:t>
                      </a:r>
                    </a:p>
                    <a:p>
                      <a:pPr marL="342900" lvl="0" indent="-342900" algn="just">
                        <a:lnSpc>
                          <a:spcPct val="115000"/>
                        </a:lnSpc>
                        <a:spcAft>
                          <a:spcPts val="0"/>
                        </a:spcAft>
                        <a:buFont typeface="Symbol"/>
                        <a:buChar char=""/>
                      </a:pPr>
                      <a:r>
                        <a:rPr lang="fr-FR" sz="1100" dirty="0">
                          <a:effectLst/>
                        </a:rPr>
                        <a:t>Kit hygiène</a:t>
                      </a:r>
                    </a:p>
                    <a:p>
                      <a:pPr marL="342900" lvl="0" indent="-342900" algn="just">
                        <a:lnSpc>
                          <a:spcPct val="115000"/>
                        </a:lnSpc>
                        <a:spcAft>
                          <a:spcPts val="0"/>
                        </a:spcAft>
                        <a:buFont typeface="Symbol"/>
                        <a:buChar char=""/>
                      </a:pPr>
                      <a:r>
                        <a:rPr lang="fr-FR" sz="1100" dirty="0">
                          <a:effectLst/>
                        </a:rPr>
                        <a:t>Médicaments pour personnes malades</a:t>
                      </a:r>
                    </a:p>
                    <a:p>
                      <a:pPr marL="342900" lvl="0" indent="-342900" algn="just">
                        <a:lnSpc>
                          <a:spcPct val="115000"/>
                        </a:lnSpc>
                        <a:spcAft>
                          <a:spcPts val="0"/>
                        </a:spcAft>
                        <a:buFont typeface="Symbol"/>
                        <a:buChar char=""/>
                      </a:pPr>
                      <a:r>
                        <a:rPr lang="fr-FR" sz="1100" dirty="0">
                          <a:effectLst/>
                        </a:rPr>
                        <a:t>Aides techniques des personnes handicapées et âgées</a:t>
                      </a:r>
                    </a:p>
                    <a:p>
                      <a:pPr marL="342900" lvl="0" indent="-342900" algn="just">
                        <a:lnSpc>
                          <a:spcPct val="115000"/>
                        </a:lnSpc>
                        <a:spcAft>
                          <a:spcPts val="0"/>
                        </a:spcAft>
                        <a:buFont typeface="Symbol"/>
                        <a:buChar char=""/>
                      </a:pPr>
                      <a:r>
                        <a:rPr lang="fr-FR" sz="1100" dirty="0">
                          <a:effectLst/>
                        </a:rPr>
                        <a:t>Trousse de 1</a:t>
                      </a:r>
                      <a:r>
                        <a:rPr lang="fr-FR" sz="1100" baseline="30000" dirty="0">
                          <a:effectLst/>
                        </a:rPr>
                        <a:t>er</a:t>
                      </a:r>
                      <a:r>
                        <a:rPr lang="fr-FR" sz="1100" dirty="0">
                          <a:effectLst/>
                        </a:rPr>
                        <a:t>s soins</a:t>
                      </a:r>
                    </a:p>
                    <a:p>
                      <a:pPr marL="342900" lvl="0" indent="-342900" algn="just">
                        <a:lnSpc>
                          <a:spcPct val="115000"/>
                        </a:lnSpc>
                        <a:spcAft>
                          <a:spcPts val="0"/>
                        </a:spcAft>
                        <a:buFont typeface="Symbol"/>
                        <a:buChar char=""/>
                      </a:pPr>
                      <a:r>
                        <a:rPr lang="fr-FR" sz="1100" dirty="0">
                          <a:effectLst/>
                        </a:rPr>
                        <a:t>Vêtements propres</a:t>
                      </a:r>
                    </a:p>
                    <a:p>
                      <a:pPr marL="342900" lvl="0" indent="-342900" algn="just">
                        <a:lnSpc>
                          <a:spcPct val="115000"/>
                        </a:lnSpc>
                        <a:spcAft>
                          <a:spcPts val="0"/>
                        </a:spcAft>
                        <a:buFont typeface="Symbol"/>
                        <a:buChar char=""/>
                      </a:pPr>
                      <a:r>
                        <a:rPr lang="fr-FR" sz="1100" dirty="0">
                          <a:effectLst/>
                        </a:rPr>
                        <a:t>Lampe de poche</a:t>
                      </a:r>
                    </a:p>
                    <a:p>
                      <a:pPr marL="342900" lvl="0" indent="-342900" algn="just">
                        <a:lnSpc>
                          <a:spcPct val="115000"/>
                        </a:lnSpc>
                        <a:spcAft>
                          <a:spcPts val="0"/>
                        </a:spcAft>
                        <a:buFont typeface="Symbol"/>
                        <a:buChar char=""/>
                      </a:pPr>
                      <a:r>
                        <a:rPr lang="fr-FR" sz="1100" dirty="0">
                          <a:effectLst/>
                        </a:rPr>
                        <a:t>Radio</a:t>
                      </a:r>
                    </a:p>
                    <a:p>
                      <a:pPr marL="342900" lvl="0" indent="-342900" algn="just">
                        <a:lnSpc>
                          <a:spcPct val="115000"/>
                        </a:lnSpc>
                        <a:spcAft>
                          <a:spcPts val="0"/>
                        </a:spcAft>
                        <a:buFont typeface="Symbol"/>
                        <a:buChar char=""/>
                      </a:pPr>
                      <a:r>
                        <a:rPr lang="fr-FR" sz="1100" dirty="0">
                          <a:effectLst/>
                        </a:rPr>
                        <a:t>Batteries</a:t>
                      </a:r>
                    </a:p>
                    <a:p>
                      <a:pPr marL="342900" lvl="0" indent="-342900" algn="just">
                        <a:lnSpc>
                          <a:spcPct val="115000"/>
                        </a:lnSpc>
                        <a:spcAft>
                          <a:spcPts val="0"/>
                        </a:spcAft>
                        <a:buFont typeface="Symbol"/>
                        <a:buChar char=""/>
                      </a:pPr>
                      <a:r>
                        <a:rPr lang="fr-FR" sz="1100" dirty="0">
                          <a:effectLst/>
                        </a:rPr>
                        <a:t>Téléphone</a:t>
                      </a:r>
                    </a:p>
                    <a:p>
                      <a:pPr marL="342900" lvl="0" indent="-342900" algn="just">
                        <a:lnSpc>
                          <a:spcPct val="115000"/>
                        </a:lnSpc>
                        <a:spcAft>
                          <a:spcPts val="0"/>
                        </a:spcAft>
                        <a:buFont typeface="Symbol"/>
                        <a:buChar char=""/>
                      </a:pPr>
                      <a:r>
                        <a:rPr lang="fr-FR" sz="1100" dirty="0">
                          <a:effectLst/>
                        </a:rPr>
                        <a:t>Petit matelas pour dormir</a:t>
                      </a:r>
                    </a:p>
                    <a:p>
                      <a:pPr algn="just">
                        <a:lnSpc>
                          <a:spcPct val="115000"/>
                        </a:lnSpc>
                        <a:spcAft>
                          <a:spcPts val="0"/>
                        </a:spcAft>
                      </a:pPr>
                      <a:r>
                        <a:rPr lang="fr-FR" sz="1100" dirty="0">
                          <a:effectLst/>
                        </a:rPr>
                        <a:t> </a:t>
                      </a:r>
                      <a:endParaRPr lang="fr-FR" sz="1100" dirty="0">
                        <a:effectLst/>
                        <a:latin typeface="Calibri"/>
                        <a:ea typeface="Calibri"/>
                        <a:cs typeface="Times New Roman"/>
                      </a:endParaRPr>
                    </a:p>
                  </a:txBody>
                  <a:tcPr marL="67299" marR="67299" marT="0" marB="0">
                    <a:solidFill>
                      <a:schemeClr val="accent1">
                        <a:lumMod val="60000"/>
                        <a:lumOff val="40000"/>
                      </a:schemeClr>
                    </a:solidFill>
                  </a:tcPr>
                </a:tc>
                <a:tc>
                  <a:txBody>
                    <a:bodyPr/>
                    <a:lstStyle/>
                    <a:p>
                      <a:pPr algn="just">
                        <a:lnSpc>
                          <a:spcPct val="115000"/>
                        </a:lnSpc>
                        <a:spcAft>
                          <a:spcPts val="0"/>
                        </a:spcAft>
                      </a:pPr>
                      <a:r>
                        <a:rPr lang="fr-FR" sz="1100" u="sng" dirty="0">
                          <a:effectLst/>
                        </a:rPr>
                        <a:t>Eléments importants</a:t>
                      </a:r>
                      <a:endParaRPr lang="fr-FR" sz="1100" dirty="0">
                        <a:effectLst/>
                      </a:endParaRPr>
                    </a:p>
                    <a:p>
                      <a:pPr algn="just">
                        <a:lnSpc>
                          <a:spcPct val="115000"/>
                        </a:lnSpc>
                        <a:spcAft>
                          <a:spcPts val="0"/>
                        </a:spcAft>
                      </a:pPr>
                      <a:r>
                        <a:rPr lang="fr-FR" sz="1100" u="none" strike="noStrike" dirty="0">
                          <a:effectLst/>
                        </a:rPr>
                        <a:t> </a:t>
                      </a:r>
                      <a:endParaRPr lang="fr-FR" sz="1100" dirty="0">
                        <a:effectLst/>
                      </a:endParaRPr>
                    </a:p>
                    <a:p>
                      <a:pPr marL="342900" lvl="0" indent="-342900" algn="just">
                        <a:lnSpc>
                          <a:spcPct val="115000"/>
                        </a:lnSpc>
                        <a:spcAft>
                          <a:spcPts val="0"/>
                        </a:spcAft>
                        <a:buFont typeface="Symbol"/>
                        <a:buChar char=""/>
                      </a:pPr>
                      <a:r>
                        <a:rPr lang="fr-FR" sz="1100" dirty="0">
                          <a:effectLst/>
                        </a:rPr>
                        <a:t>Documents importants, archives et photos</a:t>
                      </a:r>
                    </a:p>
                    <a:p>
                      <a:pPr marL="342900" lvl="0" indent="-342900" algn="just">
                        <a:lnSpc>
                          <a:spcPct val="115000"/>
                        </a:lnSpc>
                        <a:spcAft>
                          <a:spcPts val="0"/>
                        </a:spcAft>
                        <a:buFont typeface="Symbol"/>
                        <a:buChar char=""/>
                      </a:pPr>
                      <a:r>
                        <a:rPr lang="fr-FR" sz="1100" dirty="0">
                          <a:effectLst/>
                        </a:rPr>
                        <a:t>Ordinateur</a:t>
                      </a:r>
                    </a:p>
                    <a:p>
                      <a:pPr marL="342900" lvl="0" indent="-342900" algn="just">
                        <a:lnSpc>
                          <a:spcPct val="115000"/>
                        </a:lnSpc>
                        <a:spcAft>
                          <a:spcPts val="0"/>
                        </a:spcAft>
                        <a:buFont typeface="Symbol"/>
                        <a:buChar char=""/>
                      </a:pPr>
                      <a:r>
                        <a:rPr lang="fr-FR" sz="1100" dirty="0">
                          <a:effectLst/>
                        </a:rPr>
                        <a:t>Outils de travail</a:t>
                      </a:r>
                    </a:p>
                    <a:p>
                      <a:pPr marL="342900" lvl="0" indent="-342900" algn="just">
                        <a:lnSpc>
                          <a:spcPct val="115000"/>
                        </a:lnSpc>
                        <a:spcAft>
                          <a:spcPts val="0"/>
                        </a:spcAft>
                        <a:buFont typeface="Symbol"/>
                        <a:buChar char=""/>
                      </a:pPr>
                      <a:r>
                        <a:rPr lang="fr-FR" sz="1100" dirty="0">
                          <a:effectLst/>
                        </a:rPr>
                        <a:t>Semences</a:t>
                      </a:r>
                    </a:p>
                    <a:p>
                      <a:pPr marL="342900" lvl="0" indent="-342900" algn="just">
                        <a:lnSpc>
                          <a:spcPct val="115000"/>
                        </a:lnSpc>
                        <a:spcAft>
                          <a:spcPts val="0"/>
                        </a:spcAft>
                        <a:buFont typeface="Symbol"/>
                        <a:buChar char=""/>
                      </a:pPr>
                      <a:r>
                        <a:rPr lang="fr-FR" sz="1100" dirty="0">
                          <a:effectLst/>
                        </a:rPr>
                        <a:t>Stocks</a:t>
                      </a:r>
                    </a:p>
                    <a:p>
                      <a:pPr marL="342900" lvl="0" indent="-342900" algn="just">
                        <a:lnSpc>
                          <a:spcPct val="115000"/>
                        </a:lnSpc>
                        <a:spcAft>
                          <a:spcPts val="0"/>
                        </a:spcAft>
                        <a:buFont typeface="Symbol"/>
                        <a:buChar char=""/>
                      </a:pPr>
                      <a:r>
                        <a:rPr lang="fr-FR" sz="1100" dirty="0">
                          <a:effectLst/>
                        </a:rPr>
                        <a:t>Objets de valeur (bijoux)</a:t>
                      </a:r>
                    </a:p>
                    <a:p>
                      <a:pPr algn="just">
                        <a:lnSpc>
                          <a:spcPct val="115000"/>
                        </a:lnSpc>
                        <a:spcAft>
                          <a:spcPts val="0"/>
                        </a:spcAft>
                      </a:pPr>
                      <a:r>
                        <a:rPr lang="fr-FR" sz="1100" dirty="0">
                          <a:effectLst/>
                        </a:rPr>
                        <a:t> </a:t>
                      </a:r>
                      <a:endParaRPr lang="fr-FR" sz="1100" dirty="0">
                        <a:effectLst/>
                        <a:latin typeface="Calibri"/>
                        <a:ea typeface="Calibri"/>
                        <a:cs typeface="Times New Roman"/>
                      </a:endParaRPr>
                    </a:p>
                  </a:txBody>
                  <a:tcPr marL="67299" marR="67299" marT="0" marB="0"/>
                </a:tc>
                <a:extLst>
                  <a:ext uri="{0D108BD9-81ED-4DB2-BD59-A6C34878D82A}">
                    <a16:rowId xmlns:a16="http://schemas.microsoft.com/office/drawing/2014/main" val="10000"/>
                  </a:ext>
                </a:extLst>
              </a:tr>
              <a:tr h="2507812">
                <a:tc>
                  <a:txBody>
                    <a:bodyPr/>
                    <a:lstStyle/>
                    <a:p>
                      <a:pPr algn="just">
                        <a:lnSpc>
                          <a:spcPct val="115000"/>
                        </a:lnSpc>
                        <a:spcAft>
                          <a:spcPts val="0"/>
                        </a:spcAft>
                      </a:pPr>
                      <a:r>
                        <a:rPr lang="fr-FR" sz="1100" u="sng">
                          <a:effectLst/>
                        </a:rPr>
                        <a:t>Eléments spécifiques et essentielles</a:t>
                      </a:r>
                      <a:endParaRPr lang="fr-FR" sz="1100">
                        <a:effectLst/>
                      </a:endParaRPr>
                    </a:p>
                    <a:p>
                      <a:pPr algn="just">
                        <a:lnSpc>
                          <a:spcPct val="115000"/>
                        </a:lnSpc>
                        <a:spcAft>
                          <a:spcPts val="0"/>
                        </a:spcAft>
                      </a:pPr>
                      <a:r>
                        <a:rPr lang="fr-FR" sz="1100" u="none" strike="noStrike">
                          <a:effectLst/>
                        </a:rPr>
                        <a:t> </a:t>
                      </a:r>
                      <a:endParaRPr lang="fr-FR" sz="1100">
                        <a:effectLst/>
                      </a:endParaRPr>
                    </a:p>
                    <a:p>
                      <a:pPr marL="342900" lvl="0" indent="-342900" algn="just">
                        <a:lnSpc>
                          <a:spcPct val="115000"/>
                        </a:lnSpc>
                        <a:spcAft>
                          <a:spcPts val="0"/>
                        </a:spcAft>
                        <a:buFont typeface="Symbol"/>
                        <a:buChar char=""/>
                      </a:pPr>
                      <a:r>
                        <a:rPr lang="fr-FR" sz="1100">
                          <a:effectLst/>
                        </a:rPr>
                        <a:t>Nourriture pour bébé</a:t>
                      </a:r>
                    </a:p>
                    <a:p>
                      <a:pPr marL="342900" lvl="0" indent="-342900" algn="just">
                        <a:lnSpc>
                          <a:spcPct val="115000"/>
                        </a:lnSpc>
                        <a:spcAft>
                          <a:spcPts val="0"/>
                        </a:spcAft>
                        <a:buFont typeface="Symbol"/>
                        <a:buChar char=""/>
                      </a:pPr>
                      <a:r>
                        <a:rPr lang="fr-FR" sz="1100">
                          <a:effectLst/>
                        </a:rPr>
                        <a:t>Couches pour bébés</a:t>
                      </a:r>
                    </a:p>
                    <a:p>
                      <a:pPr marL="342900" lvl="0" indent="-342900" algn="just">
                        <a:lnSpc>
                          <a:spcPct val="115000"/>
                        </a:lnSpc>
                        <a:spcAft>
                          <a:spcPts val="0"/>
                        </a:spcAft>
                        <a:buFont typeface="Symbol"/>
                        <a:buChar char=""/>
                      </a:pPr>
                      <a:r>
                        <a:rPr lang="fr-FR" sz="1100">
                          <a:effectLst/>
                        </a:rPr>
                        <a:t>Nourriture pour les personnes diabétiques ou malades</a:t>
                      </a:r>
                    </a:p>
                    <a:p>
                      <a:pPr marL="342900" lvl="0" indent="-342900" algn="just">
                        <a:lnSpc>
                          <a:spcPct val="115000"/>
                        </a:lnSpc>
                        <a:spcAft>
                          <a:spcPts val="0"/>
                        </a:spcAft>
                        <a:buFont typeface="Symbol"/>
                        <a:buChar char=""/>
                      </a:pPr>
                      <a:r>
                        <a:rPr lang="fr-FR" sz="1100">
                          <a:effectLst/>
                        </a:rPr>
                        <a:t>Brancard/chaise pour faciliter le déplacement des personnes à mobilité réduite </a:t>
                      </a:r>
                    </a:p>
                    <a:p>
                      <a:pPr marL="342900" lvl="0" indent="-342900" algn="just">
                        <a:lnSpc>
                          <a:spcPct val="115000"/>
                        </a:lnSpc>
                        <a:spcAft>
                          <a:spcPts val="0"/>
                        </a:spcAft>
                        <a:buFont typeface="Symbol"/>
                        <a:buChar char=""/>
                      </a:pPr>
                      <a:r>
                        <a:rPr lang="fr-FR" sz="1100">
                          <a:effectLst/>
                        </a:rPr>
                        <a:t>Serviettes hygiéniques pour les femmes </a:t>
                      </a:r>
                    </a:p>
                    <a:p>
                      <a:pPr marL="342900" lvl="0" indent="-342900" algn="just">
                        <a:lnSpc>
                          <a:spcPct val="115000"/>
                        </a:lnSpc>
                        <a:spcAft>
                          <a:spcPts val="0"/>
                        </a:spcAft>
                        <a:buFont typeface="Symbol"/>
                        <a:buChar char=""/>
                      </a:pPr>
                      <a:r>
                        <a:rPr lang="fr-FR" sz="1100">
                          <a:effectLst/>
                        </a:rPr>
                        <a:t>Sifflet</a:t>
                      </a:r>
                    </a:p>
                    <a:p>
                      <a:pPr marL="342900" lvl="0" indent="-342900" algn="just">
                        <a:lnSpc>
                          <a:spcPct val="115000"/>
                        </a:lnSpc>
                        <a:spcAft>
                          <a:spcPts val="0"/>
                        </a:spcAft>
                        <a:buFont typeface="Symbol"/>
                        <a:buChar char=""/>
                      </a:pPr>
                      <a:r>
                        <a:rPr lang="fr-FR" sz="1100">
                          <a:effectLst/>
                        </a:rPr>
                        <a:t>Lunettes</a:t>
                      </a:r>
                    </a:p>
                    <a:p>
                      <a:pPr algn="just">
                        <a:lnSpc>
                          <a:spcPct val="115000"/>
                        </a:lnSpc>
                        <a:spcAft>
                          <a:spcPts val="0"/>
                        </a:spcAft>
                      </a:pPr>
                      <a:r>
                        <a:rPr lang="fr-FR" sz="1100">
                          <a:effectLst/>
                        </a:rPr>
                        <a:t> </a:t>
                      </a:r>
                      <a:endParaRPr lang="fr-FR" sz="1100">
                        <a:effectLst/>
                        <a:latin typeface="Calibri"/>
                        <a:ea typeface="Calibri"/>
                        <a:cs typeface="Times New Roman"/>
                      </a:endParaRPr>
                    </a:p>
                  </a:txBody>
                  <a:tcPr marL="67299" marR="67299" marT="0" marB="0"/>
                </a:tc>
                <a:tc>
                  <a:txBody>
                    <a:bodyPr/>
                    <a:lstStyle/>
                    <a:p>
                      <a:pPr algn="just">
                        <a:lnSpc>
                          <a:spcPct val="115000"/>
                        </a:lnSpc>
                        <a:spcAft>
                          <a:spcPts val="0"/>
                        </a:spcAft>
                      </a:pPr>
                      <a:r>
                        <a:rPr lang="fr-FR" sz="1100" u="sng" dirty="0">
                          <a:effectLst/>
                        </a:rPr>
                        <a:t>Eléments non essentielles</a:t>
                      </a:r>
                      <a:endParaRPr lang="fr-FR" sz="1100" dirty="0">
                        <a:effectLst/>
                      </a:endParaRPr>
                    </a:p>
                    <a:p>
                      <a:pPr algn="just">
                        <a:lnSpc>
                          <a:spcPct val="115000"/>
                        </a:lnSpc>
                        <a:spcAft>
                          <a:spcPts val="0"/>
                        </a:spcAft>
                      </a:pPr>
                      <a:r>
                        <a:rPr lang="fr-FR" sz="1100" u="none" strike="noStrike" dirty="0">
                          <a:effectLst/>
                        </a:rPr>
                        <a:t> </a:t>
                      </a:r>
                      <a:endParaRPr lang="fr-FR" sz="1100" dirty="0">
                        <a:effectLst/>
                      </a:endParaRPr>
                    </a:p>
                    <a:p>
                      <a:pPr marL="342900" lvl="0" indent="-342900" algn="just">
                        <a:lnSpc>
                          <a:spcPct val="115000"/>
                        </a:lnSpc>
                        <a:spcAft>
                          <a:spcPts val="0"/>
                        </a:spcAft>
                        <a:buFont typeface="Symbol"/>
                        <a:buChar char=""/>
                      </a:pPr>
                      <a:r>
                        <a:rPr lang="fr-FR" sz="1100" dirty="0">
                          <a:effectLst/>
                        </a:rPr>
                        <a:t>Chaises</a:t>
                      </a:r>
                    </a:p>
                    <a:p>
                      <a:pPr marL="342900" lvl="0" indent="-342900" algn="just">
                        <a:lnSpc>
                          <a:spcPct val="115000"/>
                        </a:lnSpc>
                        <a:spcAft>
                          <a:spcPts val="0"/>
                        </a:spcAft>
                        <a:buFont typeface="Symbol"/>
                        <a:buChar char=""/>
                      </a:pPr>
                      <a:r>
                        <a:rPr lang="fr-FR" sz="1100" dirty="0">
                          <a:effectLst/>
                        </a:rPr>
                        <a:t>Lunette fantaisie </a:t>
                      </a:r>
                    </a:p>
                    <a:p>
                      <a:pPr marL="342900" lvl="0" indent="-342900" algn="just">
                        <a:lnSpc>
                          <a:spcPct val="115000"/>
                        </a:lnSpc>
                        <a:spcAft>
                          <a:spcPts val="0"/>
                        </a:spcAft>
                        <a:buFont typeface="Symbol"/>
                        <a:buChar char=""/>
                      </a:pPr>
                      <a:r>
                        <a:rPr lang="fr-FR" sz="1100" dirty="0">
                          <a:effectLst/>
                        </a:rPr>
                        <a:t>Ventilateur</a:t>
                      </a:r>
                    </a:p>
                    <a:p>
                      <a:pPr marL="342900" lvl="0" indent="-342900" algn="just">
                        <a:lnSpc>
                          <a:spcPct val="115000"/>
                        </a:lnSpc>
                        <a:spcAft>
                          <a:spcPts val="0"/>
                        </a:spcAft>
                        <a:buFont typeface="Symbol"/>
                        <a:buChar char=""/>
                      </a:pPr>
                      <a:r>
                        <a:rPr lang="fr-FR" sz="1100" dirty="0">
                          <a:effectLst/>
                        </a:rPr>
                        <a:t>Réfrigérateur</a:t>
                      </a:r>
                    </a:p>
                    <a:p>
                      <a:pPr marL="342900" lvl="0" indent="-342900" algn="just">
                        <a:lnSpc>
                          <a:spcPct val="115000"/>
                        </a:lnSpc>
                        <a:spcAft>
                          <a:spcPts val="0"/>
                        </a:spcAft>
                        <a:buFont typeface="Symbol"/>
                        <a:buChar char=""/>
                      </a:pPr>
                      <a:r>
                        <a:rPr lang="fr-FR" sz="1100" dirty="0">
                          <a:effectLst/>
                        </a:rPr>
                        <a:t>Bureau </a:t>
                      </a:r>
                    </a:p>
                    <a:p>
                      <a:pPr marL="342900" lvl="0" indent="-342900" algn="just">
                        <a:lnSpc>
                          <a:spcPct val="115000"/>
                        </a:lnSpc>
                        <a:spcAft>
                          <a:spcPts val="0"/>
                        </a:spcAft>
                        <a:buFont typeface="Symbol"/>
                        <a:buChar char=""/>
                      </a:pPr>
                      <a:r>
                        <a:rPr lang="fr-FR" sz="1100" dirty="0">
                          <a:effectLst/>
                        </a:rPr>
                        <a:t>Lit</a:t>
                      </a:r>
                    </a:p>
                    <a:p>
                      <a:pPr marL="342900" lvl="0" indent="-342900" algn="just">
                        <a:lnSpc>
                          <a:spcPct val="115000"/>
                        </a:lnSpc>
                        <a:spcAft>
                          <a:spcPts val="0"/>
                        </a:spcAft>
                        <a:buFont typeface="Symbol"/>
                        <a:buChar char=""/>
                      </a:pPr>
                      <a:r>
                        <a:rPr lang="fr-FR" sz="1100" dirty="0">
                          <a:effectLst/>
                        </a:rPr>
                        <a:t>Table</a:t>
                      </a:r>
                    </a:p>
                    <a:p>
                      <a:pPr marL="342900" lvl="0" indent="-342900" algn="just">
                        <a:lnSpc>
                          <a:spcPct val="115000"/>
                        </a:lnSpc>
                        <a:spcAft>
                          <a:spcPts val="0"/>
                        </a:spcAft>
                        <a:buFont typeface="Symbol"/>
                        <a:buChar char=""/>
                      </a:pPr>
                      <a:r>
                        <a:rPr lang="fr-FR" sz="1100" dirty="0">
                          <a:effectLst/>
                        </a:rPr>
                        <a:t>Panier pour vêtements </a:t>
                      </a:r>
                    </a:p>
                    <a:p>
                      <a:pPr marL="342900" lvl="0" indent="-342900" algn="just">
                        <a:lnSpc>
                          <a:spcPct val="115000"/>
                        </a:lnSpc>
                        <a:spcAft>
                          <a:spcPts val="0"/>
                        </a:spcAft>
                        <a:buFont typeface="Symbol"/>
                        <a:buChar char=""/>
                      </a:pPr>
                      <a:r>
                        <a:rPr lang="fr-FR" sz="1100" dirty="0">
                          <a:effectLst/>
                        </a:rPr>
                        <a:t>Armoire </a:t>
                      </a:r>
                    </a:p>
                    <a:p>
                      <a:pPr marL="342900" lvl="0" indent="-342900" algn="just">
                        <a:lnSpc>
                          <a:spcPct val="115000"/>
                        </a:lnSpc>
                        <a:spcAft>
                          <a:spcPts val="0"/>
                        </a:spcAft>
                        <a:buFont typeface="Symbol"/>
                        <a:buChar char=""/>
                      </a:pPr>
                      <a:r>
                        <a:rPr lang="fr-FR" sz="1100" dirty="0">
                          <a:effectLst/>
                        </a:rPr>
                        <a:t>Téléviseur</a:t>
                      </a:r>
                      <a:endParaRPr lang="fr-FR" sz="1100" dirty="0">
                        <a:effectLst/>
                        <a:latin typeface="Calibri"/>
                        <a:ea typeface="Calibri"/>
                        <a:cs typeface="Times New Roman"/>
                      </a:endParaRPr>
                    </a:p>
                  </a:txBody>
                  <a:tcPr marL="67299" marR="67299" marT="0" marB="0"/>
                </a:tc>
                <a:extLst>
                  <a:ext uri="{0D108BD9-81ED-4DB2-BD59-A6C34878D82A}">
                    <a16:rowId xmlns:a16="http://schemas.microsoft.com/office/drawing/2014/main" val="10001"/>
                  </a:ext>
                </a:extLst>
              </a:tr>
            </a:tbl>
          </a:graphicData>
        </a:graphic>
      </p:graphicFrame>
      <p:sp>
        <p:nvSpPr>
          <p:cNvPr id="2" name="Slide Number Placeholder 1"/>
          <p:cNvSpPr>
            <a:spLocks noGrp="1"/>
          </p:cNvSpPr>
          <p:nvPr>
            <p:ph type="sldNum" sz="quarter" idx="12"/>
          </p:nvPr>
        </p:nvSpPr>
        <p:spPr/>
        <p:txBody>
          <a:bodyPr/>
          <a:lstStyle/>
          <a:p>
            <a:pPr>
              <a:defRPr/>
            </a:pPr>
            <a:fld id="{4DFEED07-D2A6-4C67-8AB4-C90601BF1B61}" type="slidenum">
              <a:rPr lang="en-US" smtClean="0"/>
              <a:pPr>
                <a:defRPr/>
              </a:pPr>
              <a:t>7</a:t>
            </a:fld>
            <a:endParaRPr lang="en-US"/>
          </a:p>
        </p:txBody>
      </p:sp>
      <p:pic>
        <p:nvPicPr>
          <p:cNvPr id="7" name="Picture 7" descr="C:\Users\mission\Desktop\LOGO_SPGRD_CTESP_FRANCAI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1299" y="114248"/>
            <a:ext cx="2400300" cy="7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Bund_RGB_po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699" y="114248"/>
            <a:ext cx="1981200" cy="485775"/>
          </a:xfrm>
          <a:prstGeom prst="rect">
            <a:avLst/>
          </a:prstGeom>
          <a:noFill/>
          <a:ln w="9525">
            <a:noFill/>
            <a:miter lim="800000"/>
            <a:headEnd/>
            <a:tailEnd/>
          </a:ln>
        </p:spPr>
      </p:pic>
    </p:spTree>
    <p:extLst>
      <p:ext uri="{BB962C8B-B14F-4D97-AF65-F5344CB8AC3E}">
        <p14:creationId xmlns:p14="http://schemas.microsoft.com/office/powerpoint/2010/main" val="4071687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542</Words>
  <Application>Microsoft Office PowerPoint</Application>
  <PresentationFormat>On-screen Show (4:3)</PresentationFormat>
  <Paragraphs>87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(En-têtes)</vt:lpstr>
      <vt:lpstr>Calibri</vt:lpstr>
      <vt:lpstr>Symbol</vt:lpstr>
      <vt:lpstr>Times New Roman</vt:lpstr>
      <vt:lpstr>Office Theme</vt:lpstr>
      <vt:lpstr> </vt:lpstr>
      <vt:lpstr>Le Kit d’urgence</vt:lpstr>
      <vt:lpstr>Le Kit d’urgence</vt:lpstr>
      <vt:lpstr>Le Kit d’urgence</vt:lpstr>
      <vt:lpstr>La composition du Kit d’urgence</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mission</dc:creator>
  <cp:lastModifiedBy>Franck Junior</cp:lastModifiedBy>
  <cp:revision>18</cp:revision>
  <dcterms:created xsi:type="dcterms:W3CDTF">2015-03-25T16:08:44Z</dcterms:created>
  <dcterms:modified xsi:type="dcterms:W3CDTF">2024-05-29T12:06:55Z</dcterms:modified>
</cp:coreProperties>
</file>