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72" r:id="rId8"/>
    <p:sldId id="263" r:id="rId9"/>
    <p:sldId id="264" r:id="rId10"/>
    <p:sldId id="265" r:id="rId11"/>
    <p:sldId id="269" r:id="rId12"/>
    <p:sldId id="266" r:id="rId13"/>
    <p:sldId id="270" r:id="rId14"/>
    <p:sldId id="271"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SSION-DRR" initials="M" lastIdx="1" clrIdx="0"/>
  <p:cmAuthor id="1" name="Mission-GRD-2" initials="M"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94" d="100"/>
          <a:sy n="94" d="100"/>
        </p:scale>
        <p:origin x="1138" y="91"/>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fr-FR"/>
          </a:p>
        </p:txBody>
      </p:sp>
      <p:sp>
        <p:nvSpPr>
          <p:cNvPr id="4" name="Date Placeholder 3"/>
          <p:cNvSpPr>
            <a:spLocks noGrp="1"/>
          </p:cNvSpPr>
          <p:nvPr>
            <p:ph type="dt" sz="half" idx="10"/>
          </p:nvPr>
        </p:nvSpPr>
        <p:spPr/>
        <p:txBody>
          <a:bodyPr/>
          <a:lstStyle/>
          <a:p>
            <a:fld id="{19A9D8B6-7514-4292-80EF-4EC84034B0FA}" type="datetimeFigureOut">
              <a:rPr lang="fr-FR" smtClean="0"/>
              <a:pPr/>
              <a:t>29/05/2024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A3AB596-2E04-4563-ABD0-1E6AE88E52BA}" type="slidenum">
              <a:rPr lang="fr-FR" smtClean="0"/>
              <a:pPr/>
              <a:t>‹#›</a:t>
            </a:fld>
            <a:endParaRPr lang="fr-FR"/>
          </a:p>
        </p:txBody>
      </p:sp>
    </p:spTree>
    <p:extLst>
      <p:ext uri="{BB962C8B-B14F-4D97-AF65-F5344CB8AC3E}">
        <p14:creationId xmlns:p14="http://schemas.microsoft.com/office/powerpoint/2010/main" val="1445205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10"/>
          </p:nvPr>
        </p:nvSpPr>
        <p:spPr/>
        <p:txBody>
          <a:bodyPr/>
          <a:lstStyle/>
          <a:p>
            <a:fld id="{19A9D8B6-7514-4292-80EF-4EC84034B0FA}" type="datetimeFigureOut">
              <a:rPr lang="fr-FR" smtClean="0"/>
              <a:pPr/>
              <a:t>29/05/2024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A3AB596-2E04-4563-ABD0-1E6AE88E52BA}" type="slidenum">
              <a:rPr lang="fr-FR" smtClean="0"/>
              <a:pPr/>
              <a:t>‹#›</a:t>
            </a:fld>
            <a:endParaRPr lang="fr-FR"/>
          </a:p>
        </p:txBody>
      </p:sp>
    </p:spTree>
    <p:extLst>
      <p:ext uri="{BB962C8B-B14F-4D97-AF65-F5344CB8AC3E}">
        <p14:creationId xmlns:p14="http://schemas.microsoft.com/office/powerpoint/2010/main" val="2385659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10"/>
          </p:nvPr>
        </p:nvSpPr>
        <p:spPr/>
        <p:txBody>
          <a:bodyPr/>
          <a:lstStyle/>
          <a:p>
            <a:fld id="{19A9D8B6-7514-4292-80EF-4EC84034B0FA}" type="datetimeFigureOut">
              <a:rPr lang="fr-FR" smtClean="0"/>
              <a:pPr/>
              <a:t>29/05/2024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A3AB596-2E04-4563-ABD0-1E6AE88E52BA}" type="slidenum">
              <a:rPr lang="fr-FR" smtClean="0"/>
              <a:pPr/>
              <a:t>‹#›</a:t>
            </a:fld>
            <a:endParaRPr lang="fr-FR"/>
          </a:p>
        </p:txBody>
      </p:sp>
    </p:spTree>
    <p:extLst>
      <p:ext uri="{BB962C8B-B14F-4D97-AF65-F5344CB8AC3E}">
        <p14:creationId xmlns:p14="http://schemas.microsoft.com/office/powerpoint/2010/main" val="4254414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10"/>
          </p:nvPr>
        </p:nvSpPr>
        <p:spPr/>
        <p:txBody>
          <a:bodyPr/>
          <a:lstStyle/>
          <a:p>
            <a:fld id="{19A9D8B6-7514-4292-80EF-4EC84034B0FA}" type="datetimeFigureOut">
              <a:rPr lang="fr-FR" smtClean="0"/>
              <a:pPr/>
              <a:t>29/05/2024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A3AB596-2E04-4563-ABD0-1E6AE88E52BA}" type="slidenum">
              <a:rPr lang="fr-FR" smtClean="0"/>
              <a:pPr/>
              <a:t>‹#›</a:t>
            </a:fld>
            <a:endParaRPr lang="fr-FR"/>
          </a:p>
        </p:txBody>
      </p:sp>
    </p:spTree>
    <p:extLst>
      <p:ext uri="{BB962C8B-B14F-4D97-AF65-F5344CB8AC3E}">
        <p14:creationId xmlns:p14="http://schemas.microsoft.com/office/powerpoint/2010/main" val="2373527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A9D8B6-7514-4292-80EF-4EC84034B0FA}" type="datetimeFigureOut">
              <a:rPr lang="fr-FR" smtClean="0"/>
              <a:pPr/>
              <a:t>29/05/2024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A3AB596-2E04-4563-ABD0-1E6AE88E52BA}" type="slidenum">
              <a:rPr lang="fr-FR" smtClean="0"/>
              <a:pPr/>
              <a:t>‹#›</a:t>
            </a:fld>
            <a:endParaRPr lang="fr-FR"/>
          </a:p>
        </p:txBody>
      </p:sp>
    </p:spTree>
    <p:extLst>
      <p:ext uri="{BB962C8B-B14F-4D97-AF65-F5344CB8AC3E}">
        <p14:creationId xmlns:p14="http://schemas.microsoft.com/office/powerpoint/2010/main" val="473523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Date Placeholder 4"/>
          <p:cNvSpPr>
            <a:spLocks noGrp="1"/>
          </p:cNvSpPr>
          <p:nvPr>
            <p:ph type="dt" sz="half" idx="10"/>
          </p:nvPr>
        </p:nvSpPr>
        <p:spPr/>
        <p:txBody>
          <a:bodyPr/>
          <a:lstStyle/>
          <a:p>
            <a:fld id="{19A9D8B6-7514-4292-80EF-4EC84034B0FA}" type="datetimeFigureOut">
              <a:rPr lang="fr-FR" smtClean="0"/>
              <a:pPr/>
              <a:t>29/05/2024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A3AB596-2E04-4563-ABD0-1E6AE88E52BA}" type="slidenum">
              <a:rPr lang="fr-FR" smtClean="0"/>
              <a:pPr/>
              <a:t>‹#›</a:t>
            </a:fld>
            <a:endParaRPr lang="fr-FR"/>
          </a:p>
        </p:txBody>
      </p:sp>
    </p:spTree>
    <p:extLst>
      <p:ext uri="{BB962C8B-B14F-4D97-AF65-F5344CB8AC3E}">
        <p14:creationId xmlns:p14="http://schemas.microsoft.com/office/powerpoint/2010/main" val="2180391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Date Placeholder 6"/>
          <p:cNvSpPr>
            <a:spLocks noGrp="1"/>
          </p:cNvSpPr>
          <p:nvPr>
            <p:ph type="dt" sz="half" idx="10"/>
          </p:nvPr>
        </p:nvSpPr>
        <p:spPr/>
        <p:txBody>
          <a:bodyPr/>
          <a:lstStyle/>
          <a:p>
            <a:fld id="{19A9D8B6-7514-4292-80EF-4EC84034B0FA}" type="datetimeFigureOut">
              <a:rPr lang="fr-FR" smtClean="0"/>
              <a:pPr/>
              <a:t>29/05/2024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A3AB596-2E04-4563-ABD0-1E6AE88E52BA}" type="slidenum">
              <a:rPr lang="fr-FR" smtClean="0"/>
              <a:pPr/>
              <a:t>‹#›</a:t>
            </a:fld>
            <a:endParaRPr lang="fr-FR"/>
          </a:p>
        </p:txBody>
      </p:sp>
    </p:spTree>
    <p:extLst>
      <p:ext uri="{BB962C8B-B14F-4D97-AF65-F5344CB8AC3E}">
        <p14:creationId xmlns:p14="http://schemas.microsoft.com/office/powerpoint/2010/main" val="3661095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Date Placeholder 2"/>
          <p:cNvSpPr>
            <a:spLocks noGrp="1"/>
          </p:cNvSpPr>
          <p:nvPr>
            <p:ph type="dt" sz="half" idx="10"/>
          </p:nvPr>
        </p:nvSpPr>
        <p:spPr/>
        <p:txBody>
          <a:bodyPr/>
          <a:lstStyle/>
          <a:p>
            <a:fld id="{19A9D8B6-7514-4292-80EF-4EC84034B0FA}" type="datetimeFigureOut">
              <a:rPr lang="fr-FR" smtClean="0"/>
              <a:pPr/>
              <a:t>29/05/2024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A3AB596-2E04-4563-ABD0-1E6AE88E52BA}" type="slidenum">
              <a:rPr lang="fr-FR" smtClean="0"/>
              <a:pPr/>
              <a:t>‹#›</a:t>
            </a:fld>
            <a:endParaRPr lang="fr-FR"/>
          </a:p>
        </p:txBody>
      </p:sp>
    </p:spTree>
    <p:extLst>
      <p:ext uri="{BB962C8B-B14F-4D97-AF65-F5344CB8AC3E}">
        <p14:creationId xmlns:p14="http://schemas.microsoft.com/office/powerpoint/2010/main" val="3992961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A9D8B6-7514-4292-80EF-4EC84034B0FA}" type="datetimeFigureOut">
              <a:rPr lang="fr-FR" smtClean="0"/>
              <a:pPr/>
              <a:t>29/05/2024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A3AB596-2E04-4563-ABD0-1E6AE88E52BA}" type="slidenum">
              <a:rPr lang="fr-FR" smtClean="0"/>
              <a:pPr/>
              <a:t>‹#›</a:t>
            </a:fld>
            <a:endParaRPr lang="fr-FR"/>
          </a:p>
        </p:txBody>
      </p:sp>
    </p:spTree>
    <p:extLst>
      <p:ext uri="{BB962C8B-B14F-4D97-AF65-F5344CB8AC3E}">
        <p14:creationId xmlns:p14="http://schemas.microsoft.com/office/powerpoint/2010/main" val="3499748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9A9D8B6-7514-4292-80EF-4EC84034B0FA}" type="datetimeFigureOut">
              <a:rPr lang="fr-FR" smtClean="0"/>
              <a:pPr/>
              <a:t>29/05/2024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A3AB596-2E04-4563-ABD0-1E6AE88E52BA}" type="slidenum">
              <a:rPr lang="fr-FR" smtClean="0"/>
              <a:pPr/>
              <a:t>‹#›</a:t>
            </a:fld>
            <a:endParaRPr lang="fr-FR"/>
          </a:p>
        </p:txBody>
      </p:sp>
    </p:spTree>
    <p:extLst>
      <p:ext uri="{BB962C8B-B14F-4D97-AF65-F5344CB8AC3E}">
        <p14:creationId xmlns:p14="http://schemas.microsoft.com/office/powerpoint/2010/main" val="2753151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9A9D8B6-7514-4292-80EF-4EC84034B0FA}" type="datetimeFigureOut">
              <a:rPr lang="fr-FR" smtClean="0"/>
              <a:pPr/>
              <a:t>29/05/2024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A3AB596-2E04-4563-ABD0-1E6AE88E52BA}" type="slidenum">
              <a:rPr lang="fr-FR" smtClean="0"/>
              <a:pPr/>
              <a:t>‹#›</a:t>
            </a:fld>
            <a:endParaRPr lang="fr-FR"/>
          </a:p>
        </p:txBody>
      </p:sp>
    </p:spTree>
    <p:extLst>
      <p:ext uri="{BB962C8B-B14F-4D97-AF65-F5344CB8AC3E}">
        <p14:creationId xmlns:p14="http://schemas.microsoft.com/office/powerpoint/2010/main" val="2109165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fr-F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A9D8B6-7514-4292-80EF-4EC84034B0FA}" type="datetimeFigureOut">
              <a:rPr lang="fr-FR" smtClean="0"/>
              <a:pPr/>
              <a:t>29/05/2024</a:t>
            </a:fld>
            <a:endParaRPr lang="fr-F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3AB596-2E04-4563-ABD0-1E6AE88E52BA}" type="slidenum">
              <a:rPr lang="fr-FR" smtClean="0"/>
              <a:pPr/>
              <a:t>‹#›</a:t>
            </a:fld>
            <a:endParaRPr lang="fr-FR"/>
          </a:p>
        </p:txBody>
      </p:sp>
    </p:spTree>
    <p:extLst>
      <p:ext uri="{BB962C8B-B14F-4D97-AF65-F5344CB8AC3E}">
        <p14:creationId xmlns:p14="http://schemas.microsoft.com/office/powerpoint/2010/main" val="2977431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Espace réservé du contenu 4"/>
          <p:cNvSpPr>
            <a:spLocks noGrp="1"/>
          </p:cNvSpPr>
          <p:nvPr>
            <p:ph idx="1"/>
          </p:nvPr>
        </p:nvSpPr>
        <p:spPr>
          <a:xfrm>
            <a:off x="1092200" y="2133600"/>
            <a:ext cx="7289800" cy="2514600"/>
          </a:xfrm>
        </p:spPr>
        <p:txBody>
          <a:bodyPr rtlCol="0">
            <a:noAutofit/>
          </a:bodyPr>
          <a:lstStyle/>
          <a:p>
            <a:pPr marL="0" indent="0" algn="ctr">
              <a:buNone/>
              <a:defRPr/>
            </a:pPr>
            <a:r>
              <a:rPr lang="fr-FR" altLang="fr-FR" b="1" dirty="0">
                <a:latin typeface="arial (En-têtes)"/>
                <a:ea typeface="+mj-ea"/>
                <a:cs typeface="Arial" panose="020B0604020202020204" pitchFamily="34" charset="0"/>
              </a:rPr>
              <a:t>Leçon 3.1 </a:t>
            </a:r>
          </a:p>
          <a:p>
            <a:pPr marL="0" indent="0" algn="ctr">
              <a:buNone/>
              <a:defRPr/>
            </a:pPr>
            <a:endParaRPr lang="fr-FR" altLang="fr-FR" b="1" dirty="0">
              <a:latin typeface="arial (En-têtes)"/>
              <a:ea typeface="+mj-ea"/>
              <a:cs typeface="Arial" panose="020B0604020202020204" pitchFamily="34" charset="0"/>
            </a:endParaRPr>
          </a:p>
          <a:p>
            <a:pPr marL="0" indent="0" algn="ctr">
              <a:buNone/>
              <a:defRPr/>
            </a:pPr>
            <a:r>
              <a:rPr lang="fr-FR" altLang="fr-FR" b="1" dirty="0">
                <a:latin typeface="arial (En-têtes)"/>
                <a:ea typeface="+mj-ea"/>
                <a:cs typeface="Arial" panose="020B0604020202020204" pitchFamily="34" charset="0"/>
              </a:rPr>
              <a:t>Se préparer par </a:t>
            </a:r>
            <a:r>
              <a:rPr lang="fr-FR" altLang="fr-FR" b="1">
                <a:latin typeface="arial (En-têtes)"/>
                <a:ea typeface="+mj-ea"/>
                <a:cs typeface="Arial" panose="020B0604020202020204" pitchFamily="34" charset="0"/>
              </a:rPr>
              <a:t>rapport aux </a:t>
            </a:r>
            <a:r>
              <a:rPr lang="fr-FR" altLang="fr-FR" b="1" dirty="0">
                <a:latin typeface="arial (En-têtes)"/>
                <a:ea typeface="+mj-ea"/>
                <a:cs typeface="Arial" panose="020B0604020202020204" pitchFamily="34" charset="0"/>
              </a:rPr>
              <a:t>3 scenarios</a:t>
            </a:r>
            <a:r>
              <a:rPr lang="fr-HT" altLang="fr-FR" b="1" dirty="0">
                <a:latin typeface="arial (En-têtes)"/>
                <a:cs typeface="Arial" pitchFamily="34" charset="0"/>
              </a:rPr>
              <a:t/>
            </a:r>
            <a:br>
              <a:rPr lang="fr-HT" altLang="fr-FR" b="1" dirty="0">
                <a:latin typeface="arial (En-têtes)"/>
                <a:cs typeface="Arial" pitchFamily="34" charset="0"/>
              </a:rPr>
            </a:br>
            <a:endParaRPr lang="fr-FR" altLang="fr-FR" b="1" dirty="0">
              <a:latin typeface="arial (En-têtes)"/>
              <a:cs typeface="Arial" panose="020B0604020202020204" pitchFamily="34" charset="0"/>
            </a:endParaRPr>
          </a:p>
        </p:txBody>
      </p:sp>
      <p:sp>
        <p:nvSpPr>
          <p:cNvPr id="32771" name="AutoShape 6" descr="data:image/jpeg;base64,/9j/4AAQSkZJRgABAQAAAQABAAD/2wCEAAkGBxMHEhQUExIWFRAXGRoXGRcVFhgeGxYWHRgXHBceGxgZHyogGRoqIBUYIjEhJikyLy4vGiE0OTMsNygtLy0BCgoKDg0OGxAQGy0mICQsLC80LCwsLDgtNS8sLCwsLC0sLCwsLC40LywsLC8sNS8sLC4sLCwsLCwsLCwsLDQsL//AABEIANEA8QMBEQACEQEDEQH/xAAcAAEAAwADAQEAAAAAAAAAAAAABQYHAwQIAgH/xABMEAACAQMCAwUEBQkFBAkFAAABAgMABBEFIQYSMQcTQVFhIjJxgRRCUpGhFSMzQ2JygqKxJDRTksEIFpOyF0Rjc7PD0eHyNVR0g9P/xAAbAQEAAQUBAAAAAAAAAAAAAAAABAIDBQYHAf/EADcRAQABAwEEBwcEAQQDAAAAAAABAgMEEQUhMUEGElFhcZHRIjKBobHB8BMUQuEzQ1Ji8SOCkv/aAAwDAQACEQMRAD8A3GgUCgUCgUCg6OsaxBocZluJUiiH1nOMnyA6sfQb0Ge3/bpptucIlxL6rGoH87A/hQSHD/bBpmtMEMj27nYC4UKpP76kqPmRQX8Hm3HSg/aBQZ/xx2sWfCrNEoNxdLsY0OFQ+TybgH0AJHjigz49v91z5+hw939nmfm/zdP5aC08LduNpqbhLqI2rE4D83PH4e8wAKbnyI8yKDV1YOAQcg7gjxFB+0CgUCgUCgUCgUCgUCgUCgUCgUCgUCg6uq6hHpMMk8rcsUal2PoBk4HifIeJoPO9no2odst087v3NohKqzAlIlPRI1253xgscj1I2FBocPYbpqxcjNO0n+L3gDZ9F5eXHxB+NBjXaHwDPwTKA35y2c/m5gMA/ssPqvjw8eo6HAar/s66/Jf289tIWYQFGjJOeVHDDk9AChI/ePlQa/QdHXZpLa2neFeadYpGjX7UgQlB8yAKDyJw7w5d8Vz93BG0jk+25zypk7tI56eJ8z4ZO1B6Q4S7LbDQYVWSCK5nx7ck0atlv2VbIVfLG/mTQRfGvY3Z6yjvaKLa6wSvL+iZvAMn1R4ZXGM5welB0OxDX57VptKvAy3Fv7UYfqE2DJnoVGVZSCQQ22wFBrlAoFAoFAoFAoFAoFAoFAoFAoFAoFAoKj2l6a2u28NmCQtzcRxyMOqxIHmc+WcQ4GfEigsmmafFpMSQwoEhQcqqvQD/AFPiSdyTmg7VBGa9PaLEyXjwCFuq3DIFPxDnFBUdP4r4f4SVlgnt4gxy3ch35iOmSgYnGTgeGTQcjdsWjr/1pj8IZv8AVKDkh7XdHlx/a8H9qGYfjyYoJiw4202+wI763JPQGVVJ/hYg5oJ9HEgBBBB6EdDQfVBXNc0Dv72zvY1HfQs0chGxeB43XB+1yuysB4e1QWOgUCgUCgUCgUCgUCgUCgUCgUCgUCgUHT1S/h0tDLPIkca/XkIABO2xPiemOpoKPN2jy6ySulWUlyOn0ibMUA9RzYZ8eK7GoOXtLGxf8tcRPZz8oVU0TVwdd+HtT1ve91R41P6mxHdgenekczD0IrWsnpZysW/jV6R6r0WO2XNY9nGm2h5jbCVz1aZmkLHzIY8uflWEvbez7v8AqaeGkf3812LVMck/aaRb2QxHBFGP2I0X+grHXMq/c3111T4zKuKYh3QMVZmZl6+JIll95QfiAf617FdUcJeaIm94Usb7PeWcDE+PdIG/zAZqXb2ll2/du1ec/R5NFM8kKezi3tDzWc9zZPnP5id+Un9pWJ5h6ZrK2Ok+Zb9/SrxjT6afRbmzTPByJea5w91MGpwj07mf5Y9g/iTWwYvSfFu7rsTRPnHnHotVWao4Jrh/tFs9XfuXL2t307i6XkbPhyk+y2fAZyfKtht3KLlPWomJjthamNFvqt4UCgUCgUCgUCgUCgUCgUCgUCgUCgonEHH5aVrTTIhd3g2d8/mLf1kce8R9kHwIzkYqLl5lnFo692rSPnPhCqmmap0hHWXAovZBcanMb668FfaCLzCRdCPiMHAOAa0jaHSW/e1psexT2/y8+Xw80mizEcVxRQgAAwBsAOgFa3MzM6yvP3NeaTxCgUCgUCgjNW4htdG2uLiKJiMhWccxHmF6kfKpePgZORGtqiZjt03efBTNURxl9aRr1trWfo9xHLjqEYEjyyvUfOvMjCyMf/LRMeMbvMiqJ4PzXNBttfTkuIVkXwyPaX91hup+Bpi5t/Fq61mqY+nxjgVUxVxVqOHUuBt7d21DTx1t5D+fiX/sn+uB9n4ADxrdNm9JbV7SjI9mrt/jPp9O9GrszG+F34W4otuKYu8t3yRs8bbSRN9l08Dsd+hxsTW0ROqymqBQKBQKBQKBQKBQKBQKBQKD4lkWFSzEKqgkknAAG5JJ6D1oMy1LWbjtCdobN2t9KUlZbpdnucbMkOeieBb/AOJw21ds2sGnqxvrnhH3n83/ADXLdualn0XR4NCiEVvGI4x4DqT5serN6mudZWXdybn6l2rWfzgl00xTGkO/UdUw7tS7SZpZntbOQxxRkq8iHDSOPeCsN1UHbbrv4VvmxNhW6LcXr9OtU74ieER4dv0Rbl2ZnSGWx3TxPzq7CTOeYMQ2fPmG+a2iaKZp6sxu7FhtHZN2jvqTpZXZ5pSCIpid3wM8r+bYBw3jjByTk6Xt7YdFumcmxGkc6eXjHok2ruu6Wt1p6QUCgqPabxaeErTnjwbiQ8kYO4BxlmI8QB+JXwzWZ2Hs2M2/pX7tO+ftH5yW7tfVh50vY7nUQ93IssiM2HnZWKl9ti+MZ6bZ8q6Vbt026YoojSI5IUzq61jeSafIskTskqnKspwQfjS5bpuUzRXGsTykidHpzs84oHFlmspwJlPdygdA4A3HoQQfTJHhXMdsbP8A2WRNEe7O+PDs+Cbbr60LNWKXFV4j4SM8v0yyk+jako2kHuTD7My9GBwN8Z6dcDGf2Tt25iTFu57VHzjw9Fq5airfHFL8EcZjXy8FxH9G1KL9LA3iPtxn60Z9M4yNyCGPQrN63eoi5bnWJ5okxMbpW2rrwoFAoFAoFAoFAoFAoFAoMt1e/btIna3hYro8LYnlU4+lyDfu0b/DG2SOvX7JrCbZ2vTg2+rTvrnhHZ3yuW7fWnuXO1tks0WONQkagKqqMAAdABXN7lyq5VNdc6zPNMiNHLVD1E8W6kdIsrmZTh0icqf28EJ/MRU3ZtiL+XbtzwmY18OMqa50pmXk0nNdZQGodgkNjJczm77rvQi9yJuXl6nvCofYuML64J9aCocT3sNjqc01jyiFJ+eHl90FWB9kfY5gcAbYxVFyim5RNFXCY08yJ0eoLC5F7FHIBhXRXAPkwBH9a5DftTau1W55TMeTIROsauerT0oMF7fr0zXsMX1Y4Q38Tu3N+CJXQOi1qKcSa+dVX0/JRL8+0k9B7Q7C14fkspQfpQjliEYQ4dnLFX5vdABcE5IOVOB0rZlljtBq/wDs+35jubmDweISfNHC/wDm/hWq9K7MTj0XOyrTzj+l+xO/RuVaGlFBXOL+GPy2EmhfudQh9qCcdQfsv9qM75GDjJ65IOY2RtavBuaTvonjH3jv+q3ctxVCS4C4sPEcbxzp3OoQHknh8j4OnmjdR5eZGCelWrtF2iK6J1ieEocxpula6uPCgUFQ4g48Swn+i2sEl7fYJMUOOWP/AL2Q7R/cceOMjIRz8T63b4Z9EVk6kR3kRYD4DOT8BQTvCXGMHFHeIqSQ3MWO9gnTlkTPQ48R/wC2QMigsdAoFAoFAoM+7RdYl1KVNKtH5Z5l57mQfqLXo38bZwPQ+HMCIefm0YdibtfwjtnlH5yVU09adE5pGmRaPCkEK8sSDCj+pPmSSST4kmuV5ORcyLs3bk6zKdEREaQ7dWXpQVntMtzdaXeKM5EfPt5Iwc/gprLbDrijPtzPbp5xMLd2PZl534R4WuOLpmhtgpkVGkPO3KOUFR188so+ddQQkPLGYWKsMMpII8iNjQfFB664fiMFrbqwwywxqR5EIoNckz6oqyrlUcJqn6p9Puw79RFRQefu3i2aLUEcj2XhXB9Qzgj49D8xXROjFyKsLqxyqn1RL0e0zetiWVi03QILuwuLp72KO4jcKls2OeUeySRvnHtHGAd1OcUFy/2frIyXVxN9VIgnzdwR+ETVq3Su7EY1FHOatfKP7X7Eb9W61oSUUCgp/G2lS2jpqVmP7Zbj20HS5t/rxsB1IGSP/Xlxs3R7av7e5+hcn2KuHdPpKxdt6xrC88PazFxDbRXEJzHIvMM9VPRlP7QIIPqK6AipGgpXaBq88rRadZNy3tyCWkB/u1sNnk23BO6qfPON8UE3wpwxb8KwCGBeu7u27yv4s7eJ/AeFBNUGeaXcJxBrzz2/tQ2tt3Esqn2ZJWfmCAjZgoyc+Y+FBodAoFAoFBF8Ta3Hw7azXMnuRqWxn3m6Ko9SxA+dBTuz/R5LSJ7q53vrtu+lP2Qf0cYzuAoPTwJI6AVzbb+0f3WR1KZ9ijdHfPOfzkmWqOrC11gl0oFB8TRLOrKwBVgVIPQgjBB9MVVRXNFUVU8YePL/ABhoc3BV66Izou7RSKSC0TdPaHiPdPqDXVdm51OZj03Y4847JQa6erOis1PUrZ2bcKNxTdqCP7PEVeZiNuXOyfFsEfDJ8Kxe19oU4WPNX8p3RHf2/BXbo60vTtctTigUFL7UuDzxXaju/wC9Q5aP9vOOZMnpnAwfMDoM1nNhbTjDvdWv3KuPd2StXaOtG55unha3Yq6lXU4KsCCCOoIO4NdJpqiqNYnWEN92NnJqEixxIXkc4VVGSTVNy5TbpmuudIjmRGr032ecKjhK0WIkGZjzysOnOQBgfsgAD13O2a5jtjaP73I60e7G6PX4ptujqws9YpcKBQKCmcPP/uXqjW3SwvyZIR4RXQA7xB5BhjH8IHjXSdgbR/d4/Vqn2qd09/ZKHdo6stNrOrTPOzfOr32rXr7t9I+iRn7MUI3C+QbKMR5ig0OgpnazdSxWHdQtyS3UsVqrfZ71sNv4AqCPnQT/AA3oMPDdulvAgWNRufF2wOZmPixx/p0AoJSgUCgUCgzfjl/95NTtdPG9vAPplx5EjIhQ/Pcg9Q2fCsTtvN/a4lVUe9O6Pj6QuW6etUt1cvTSgUCgUEXxDw9bcRx93cxB1G6noyHzVhuOg+PjmpeHnX8SvrWatPpPjCmqmKuKiJ2JWSvkz3BT7OUyf4gv+lZ+elmR1dOpTr27/pr91r9CO1oGi6NBoUQit4ljjG+F6k7DLE7s2w3O+wrXcrLvZVfXvVaz+cF2mmKY0h36jqigUCghNd4SsuIDzXFskj9ObdWwOgLoQxHpmp+LtPKxY0tVzEdnGPKdVFVFNXFy6Hw1aaACLa3SMnYsBliPIu2WI+JqjK2hk5X+auZ7uXlG57TRFPBLVDVFAoFAoK5x/ozazZuI8i5iIngYdRLH7S49TuvzrLbFzf2uXTVM+zO6fCfSd63cp61Kx8G66vEtlBcrjMiDmA+rIPZkHyYGuoISA7HJBPp5cD37i4Y+uZW6/LFBeaCk9sVo8+lyvH+lgaO4X07twSfkpY/KgtWj6guqwQzp7ksayD4MoP370HcoFAoFB+MwQEnYDcn0oMy7Ns6p9L1FvevJ2KekEZKRD4jDD5CtB6U5XXyKbMcKY+c/1olWI3arpWrr5QKBQKBQKBQKBQKBQKBQKBQKDo3+tW2m/priKL/vJFX8Cak2sPIvf46Kp8IlTNURxlEScfaZGcG9i+RJ/ECpdOxM+eFqfl6qf1Ke1LaRrNvrSl7eZJVGx5GB5T6jqPnUPIxL+NOl2mafFVFUTwV/gG7Thu71OzkdY4EYXsZdgFWKQDveuyorBR8zXTNkZX7nDornjppPjG7+0O5TpVMO12HHm0mM+BkmI9R3jVklC/0HDeWy3sbxuOaN1KMD4qwII+40FH7ILlra3nsJDmexmeI56tEzM0TfA+0B6AUF+oFAoFBWO03U/wAkaXeSA4PdFAR1DSERgj4F8/Kg4eGNP/JNpbw+McSKfVuUcx+ZyfnXJNoX/wBfJuXO2Z8uXyT6I0piEnURUUCgUCgUCgUCgUCgUCgUCg6Ws6tDokLTTuEiXqT4nwAHUk+QqRi4t3JuRbtRrMqaqoiNZVGz0zUe0D85K8mn6YfcjTa4nTwZm/Vg9cdPRhhq6Ds3YOPi0xVXHWr7Z4fCPvx8EWu7NSZbsysdJhY2tjBLcAAqLsu6uQRkHmJCkjO4GM42rOrTr6ZxJpthG63tlFps8Yy0UsSYcDxgZFxON+ijPp40FP1C8PEV4lzw/ayrMA0c0piSO2lQ9CeYgFwd9xk4GxwKjZeJayrf6d2NYe01TTOsLZonZet263OrSm8vOUDlO0SAHIUKoHOASeuBudqqx8a1j0dS1TpBMzO+WiwQrbqFRQqKMBVAAAHQADYCr7x90CgzzjMf7n38Wqqp+jSAW96FBOE27qYgeKkBSfIADrQX61uUvEWSNg8bgMrKchlIyCD4jFBy0CgUFA7ZW722tIMZFxe28TDzUlmP4qKsZNz9OzXXHKJnyh7EaystcgZAoFAoFAoFAoFAoFAoFAoFB1r++TT0535sdAERnZj5KiAsx2JwB0BPQVesWK71XVo+cxER4zO55MxCkWbLx/qqRyRSpZ2Sd8YZ0KGWdmxGWjbcoF3GfUdGNdA6P7NjFtTXMxNVXOJ1jSOWvjxRLtfWlrVbAtFBW9W4KttcuRcXQafkAEcMjfmY/tERjZmY9S2c4UY2FBYYYVgUKihUAwFUAADyAGwFB90CgUCg4rm3S7Ro3UNG4KsrDIZSMEEeIINBnHC9y3Ad9+S5mJsZ8yWMjZ9kk5eFifU7epH28ANMoFAoKB2oe1PpC+H01W+aqcf1qDtOrTDuz/xn6KqPehZa5OnlAoOO4nW1RndgqKCzMxwFUDJJJ6Cqrduq5VFFEazPJ5M6KLF2hSavOsVjZNKrBmWWeQQq6qcM0YZS0ig+W48RWwVbCosWpuZN3TTTWKY62mvKdOH071r9XWdKYWzS7u4lJW4txEcZDRyiRD5jJCsG+K49axGRZsU09azc63dMaT94+fwXImecJKoiooFAoFAoFAoFAoMgv+Lnh18PpsRuX7ruZkQ7TcpLNynwKgAc3TK46del7Ax71jDim7zmZiOyJ/NfihXZiatzatE1aLXIVmhbKN5jDKw2ZWU7qwOQRWbW3foFAoFAoFAoFBUe0/htuI7Ju6yLuAieBl94SJvgHzYZHx5T4UEjwRr44nsYLkY5nXDgeEi+zIMeXMDj0xQTtAoKB2qHuptJc9BfRp/nUgf0qFtKnrYl2P8AjP0VUe9Cy1yZPKBQR+u6Wusxdy5PdMylwD7yKwbl+DFQD6E1Lwsn9tcm7HGInTxndr8OPipqjWNFS7XdHaSyW4t8pPZsJEMexWPYOFx0AAVvglZjo9lx+5qtXd8XN069vf474+K3dp3axyfvD/Gr2SxJqQCCRVaG8AxBcKy5XLYxFJjcqcDY9NgZO1ejddEzcxY1j/bzjw7Y+fipovcql7Rg4BBBB3BHQitUmJpnSUh+14FAoFAoFAoOO5uEtVZ5GVI1GWZiAFHmSdgKqt26rlUU0RrM8oeTOjNOMeJZdetbiS2dodLiVhJc+611J7qwwZGQpYgM+PPwGG3vYuwIsf8AmyY1q5Ryjvnv+njwjXLuu6Ep2AcLx6fZfTSAZ7jmAON0iVyvKD6snMf4fKtpWFx1vQJkdriwlWG6O7o4zBcnG3eoN1fYDvFw2NjkYwHzw7xNLeyfR7uyltbrBIz7cMmOvdzLsWwM8pwQPOgs1AoFAoFAoFAoM97MB+SrrVbHwiue/QeUc68ygegCr9/rQaFQKCg9tC91YxT/AP211BPt5Biv/mVav2/1LdVHbEx5w9idJWTrXHpjSdGQKBQKDjuIVuVZHAZGBVgehUjBB+Rqq3XVbriunjE6vJjVRuzOeIC60O9CSGB27pJQD3sDHnGAerDIfzAYY93brmJkU5Fim7T/ACjX18pQKo0nR3bzs8udCy2j3jRJnP0S4JeE778jHLJ4+ZJPvCrOXs3Gy/8ALREz28/N7TXVTwRcvHl9w/tqWlSooGTNb+3H/XlHwL5rWsjonzsXPhV6x6L0X+2EtpnaXpmo7C6WNvKUMmP4mHL+NYW9sDPtfw18Jiflx+S7F2mU5bcQWl3+juoH/dmQ4+41ArwMqj3rdUf+s+iqKqZ5uf8AKkA/Xxf8Rf8A1q3GNen+E+UvetDqXHE9lbe/eW6nyM0efuzV6jZuXX7tqr/5n0edentQupdpumaeP7yJG+zErNn5gcv3mp1no/n3f4aeMx/38lE3aYQ0HH99xKeXTNMdlP6642QeecEL/Pk+VZvG6J0xvv3Ne6n1n0W5v9kJjSOzefVHWbWLo3JBDLbJkQId8ZAwH69MDpuWFbNi4OPixpZoiO/n58VmqqauL47Q1TiC+sdLVR3Mf9qnUdFjQFY0wNgDkjHgGWrO1sz9pi1XI48I8Z/Nfg9op61WiJ4H16fhT6ZH3bTaNa3Dxcy5MtsMlmbl/WQqTlvrDOem1SMO7Vdx6LlfGaYnzhTVGkzDXLC9j1GNZYnWSJhlWQggj0IqS8digUCgUCgUCgUCgz+OL6JxMxGQJ9P5j5M6zKvzIVB99BoFAoIDj3S/y1p13CBlmiYqPN1HMn8yrQRPBOpflewtZc5LRKGP7ajlf+ZTXKNq2P0My5R36/Cd8J1E60wm6gKygUCgyHt00V4DBqEJZXQiN2QkMpzmJwR0IORn1Wt06K5u6rGq8Y+8ffzRr9PN88E9uT24WLUUMg6d/GBzDp78ewb95cHboTW5I7aND1224hj7y2mSaPx5TuufBlPtKfQgGg6Gq8D6dq+e+soWY9WVArH+NMN+NBWbrsT0qf3Umj/clJx6e2GoOr/0FaZ/iXX/ABE//nQdi17EtKg95ZpN/ry4+XsBdqC06TwTp2j47myhVh0YoGcfxvlvxoLABiggeJuMLLhdc3M6o2MiMe1I3wQb49enrQUbsthfUvpWpS5728lJTP1YUJCD/T4ItaJ0pzOvepsRwp3z4z6R9UqxTu1d3g2f8jazf2je5dKt5F+97so+JOfklbJsLIi/g0Tzj2Z+H9aLN2NKnPq/C1zwtK13pGORjzT2DHEcvm0X+HJt0Hp5cpy62sfCXGFtxUh7pisybSQSbSxMNiGU+Gdsjb55FBYKBQKBQKBQKBQUbVWH+8FmOYAi0mJGRuC4AH3/ANDQXmgUCgzHgVfyJc3+nHYQy99COg+jze0AvmFOxPm1aP0rxercovxz3T4xw+X0SbFW7RdK1FIKBQKDo65paa3by28nuSKVPmPJhnxBwR6gVIxMmrGvU3aOMT/3HxU1RrGjypr2kSaFcSW8oxJG2PRh1Vh6EEEfGur42RRkWqbtHCY/PJBmNJ0lw6dqEuluJIZXikHRo2Kn7x4elX3jR+H+3C/07C3Cx3SebDkf/Og5fvUn1oNA0vt0066H51J4W8cqHX5MpyfmooJyDtZ0icE/TAMDJDRTD7spufQUEff9tWlWo9iSWb0jiYf+Ly0FY1ft/UDFrZsT9qdwMHw9hM5/zCgoGvdq2qa1kG47lD9W3HJ/Pu/81BVdNs5NauI4lJaWZwuTk+0x3JPXxyT8at3rtNq3Vcq4REz5PYjWdHrPTLFNMhjhjGI40VF+CgAZ9dq5HkXqr92q7VxmZlPiNI0UftEEy3+ltaKGvw07oCwAeNIw0kZP7Yyo+J3Gc1t3RLr6Xd+7d570e/yaXoWrx65Cs0RODkMrDDxuNnR1+q6nYityR0JxVwLDrki3ETNa6ghylzEBzZxj216SLjbB3xtnGRQWugUCgUCgUCgUGUahw3D2g6tfGQsIrWGO2jkQkFbjmMhZSD7yEspB86Ce7Ktaur+K4tr3BurOXuWkz+kGPZJ8zt73iMHrnIXmgUGc9psZ0C5tNVUexGfo91gdbeQ+yxx9ljnHiWWsftPDjLxqrXPjHjHD0V0VdWrVa1YOAQcg7gjxFcqmJidJTn7XgUCgUGc9sXBn5eg+kwrm6hU5AG8sXUj1ZdyPiw3yK2bo7tT9vc/QuT7NXDun+1m9RrGsMK0fSZtak7qBOeUgkJzKC2OoUMRzHxwMnY+VdARDU9GuNJOJ7eWE9PzkbLn4cw3oOjQKBQc9naSXzhIo3kkPRUUsx+AXc0Fv/wCjK8tIGubzktLdBkmVgXbyVI1yS5OwVitBP9g3D5uriS8Yfm4QUTPjKw9rHwQn/OK1bpRmxbsRYpnfVx8I9Z+kr9mnWdW6VoSUpvaFDJYNaalEpdrJ2aRB1a3cBZseoUfAAk+FbR0XzabV6qzV/PTTxjl8Vi9TrGqfigXVwuoaXMgklALA57m5AGOWZRukq9O8A5lxghgOWt+RXb0ri+G7l+jzBrW9/wACbALesTj2Zl2O6nO24FBYqBQKBQKBQKCm8Y8YNZyCysVE+pyDZRutuv8AiTH6oGc4PX5jISvBfDa8LWqwhjJISZJZW96WZt3Y/gBnfAGSetBD8ESrNqGsFDkd/Eu32lhVX/mBoLrQKDq6pp8eqwyQyrzRSKyMPQjBwfA+R8KDPeAbuTTWl0u5Obm02jY7d9a/q3X4DCny2HXNaB0l2d+jd/cUR7NXHuq/vj46pVmvWNFyrWF8oFAoFBivaZ2ayWsjXtgCVzzvEnvRvnPPFjqud+Ubqem2y71sTb1NymLGROlXCKu3x7/r48Yty1pvh3OBO2vu0WDU1Lr7v0hRk8vh3qfW/eG522Jya2xYaG3CGi8Xp3qQW8itvz255Dnx5jEQebzDUENL2GaY7ZDXKj7IlXA+9CfxoJTTuyPSbE5+jd43nLI7fy5Cn7qD51rjHSOAEZIxEJf8C1ROYt+3y4C+HvHOOmaDEtc12/7V7xI1QBRnu4lJ5IU25ndvHwy2N9gBuBUfKyrWNam7dnSI/NI73tNM1TpDeeFdCThu1it03CD2mxjnc7u3pkk7Z2GB4Vy3aGZVmZFV6rnwjsjlCdRT1Y0S1Q1RQUnUNDuuFpGutJClXOZrJto5PNougjkx4Dr8uU7jsfpFppZyp8KvX18+1HuWedKT0ziHTe0ZDa3UAW5X3rW5XlkRsbmNjg5xndcMB1AzW50101xFVM6xPOEZZOHNBOgh1FzPNCcciTsHMOM5CvjmKnI2YnHKPWqhM0CgUERrnE9noAzc3MURxnlZhzkeiD2m+QoKye0KXVNtO0y5ul8JZMQQsPNXk974YFAl0XWeItrm8jsYPGOyDGVh5NM/uH1Xb0oLHwzwta8MIVt4uUtu8jHmkkO+7udz1Jx0GTgCg4OOuK4uELR53IMmCsSHrJJj2R8PEnwHyoKj2C6dPFaT3U+ea7lMoyN2G+XP7zFsegz4ig0+gUCgpfaLw3LfiO8s8DUrXLR/9tH9eJvMEZx6kjbmJqxk49vItTauRul7EzE6w5OGNfi4kgWaPb6rofejkHvIw8x+IwfGuW5+Dcw702q/hPbHanUVRVGqWqEqKBQKBQZ7xx2WW/EJaWAi3uTknA/NyHzZR7rZ+sPM5BrY9mdIruNEW73tU/OPXwnzWa7MTvhkWpcIanwq/P3Uqlc4mgJIA8+ePdfnityxdq4mTH/jrjXsndPlP2R6qKo4w47btA1S2GBf3BH7UhY/e+TWRUOvfcW6jrBCyXlxJzezyCR8HyHIpwTv5V5MxEayJ3hbssvtbKmVDbQeLSj2yP2Yvez8cD1rCZ238TGiYpnr1dkfeeH1XabVUtz4V4VtuFY+7t0wTjndt3kI6cx+/YYAydtzWiZ+0r+bX1rs7o4RHCPztSaaIp4JuoCsoFAoIPibhS24kUCZMSr7kyezJGRuCr/HwORWQwNqZGFVrbnd2Tw/PBRVRFXFn8naLecA3JtZpV1G1jKhpCCJY+YHCNJ0LgKWw2SfMb46Ts/LnLsRdmmadeU/WO5Drp6s6LxpXbDpOoAc07Qt9maNgR/EoZfxqapcep9sulWYPdyyTv0CRRPkn4yBR+NBwrBrHGxBlJ0uwP1I2zdSDbq2PzQ6+RHiGoODs4sdO0u4mspIIhqsDt+clHM86H2kkRnyQShUsq9Dk9KDT6BQUbjbtRsuFgyhxPdDYQxkHB/bcZCD03PpQecOLOKbniyczXD5PRUGyRr5KvgPXqfE0HqrgH/6ZYf/AI0H/hLQT1AoFAoM54t0Cbhu4fUrBOcP/fLVf1yj9Yg8JRufXJPUtzY7aWzreda6lW6Y4T2T6dquiuaZTuh6xDr0KzQOHjb7wfFWHgw8q5ll4l3FuzbuxpMfmsJlNUVRrDv1HVFAoFAoFB15rCKc5aJGP7SKf6irtORdp92qY+MvNIfUFpHb+5Gi/uqB/SvK71yv3qpnxk0hzVbelAoFAoFBT+KuI5pZhp+nASai49pvqWsfjJIegbBGB6jY5VW2XYexJyZi9ej2I4R/u/r/AKhZu3Orujim7Ps8tIdPexcFxJ7Usx/SPN17zJzhgenXyOd89AiIiNIRHm3jjg+fgy4MMw5kOTFKB7MqeY8mGRleoz4ggn0V2g03s37WpuGuSC55prIbDxkhHhykn2kH2T8iMYIa1xJwrYdpsEdzDKBLj81cxe8uDnlddicH6pwynO4ychj3F+p6vwFcm1bUpnHKro5djzIcgbOSV3VhjPhQVbU+Mb/VVKzXk7o2xQyMFI9VGx+6ggqBQez+F7b6HZWsf2IIk/yxqP8ASglKBQKBQKDPOI+Dp9Hna+0rAkbeezJxFcjxZfBJfXx9MsGg5+z7Obb6lyN/KecfnYqormmdzucMcVQcRqQmY7hNpYJByyRMNiCp6jPiPwO1c52jsu/hV6VxrTyqjhP99yZRXFXBO1jVZQKBQKBQKBQKBQKD8J5dz0pETO6BSr3iOfiiU2ukgMBtNeneKAeSH9ZJ5Y26dRkruGyOjk1aXcqNI5U+vp5o9y9ypXPhHhWDhWIpEC0jnmlmfeSZ/Fmb5nA6DJ8SSd1iIiNIRk7XoiuJuHrfieBoLhOaM7gj3kbfDIfqsM/iQcgkUHlrj7gifgubkk9uBs91MB7LjyP2XHiv9RvQVagsHB/GF1whL3lu/sn342yY5B+0vn5MNx57mgu/adxBbcf2UN3D7F3bnlngYjmEbkDmB/WIHAGR07zcDNBlFAoOextjeyJGvvOyoPixAH9aD20ihAAOgGBQfVAoFAoFAoKtxbwNb8SMJQWt75P0dzCcOvlzYxzr6HfGQCMmqLlum5TNFcaxPKSJ0Vdtev8AhH2dTgMtuOl7bKSuPOaMbofMgY8AD1rUdodF4nWvFnT/AIz9p9fNIov/AO5atK1aDWE7yCVJU80IOPQjqp9DvWo5GLex6urdpmJ70iKong7tWHpQKBQKBQKBQVnXuOLXSH7pS1xdk4W3t17yQt5ELsvng746A1l8HYmXl74p6tPbP25z9Fuq5TS6cHC1/wAZYbUXNpZZyLOB/bkHlNKPA/ZH8pFbvs7YmPhe1HtVf7p+0cvr3o1dyamhaZp0WkxrFBGscS7BUGAPP4k9SeprMLbtUCgUHR1nSIdchaG4jEkLdVb8CD1Vh4Ebig81dpXZjNweTLFzTWJO0mPajz0EgG3oGGx9CQKDP6D9BxQflAoLT2X6adV1WzTGQJRIf3Y/zhz6exj50HrqgUCgUCgUCgUH4RmgpmsdmllfOZoOezuv8W1bkz47oPZIz12BPnVu7aou09W5ETHZL2JmOCLbTdd0P3Xt9RiH2vzMx9P8P5kk1gMnoziXd9vWie7fHlPqu03qo4uM8dPY7XmmXtufFhH3kQ//AGJ1+QrC3uimTT/jrpq84n7x81yL8c3Jadpml3XS7VT+2ki/iy4/Gsdc2BtCj/T18Jifuri7R2u+vGunN/163+cqj+pqPOyc2P8ASq8nv6lPa+JeOtNi63sH8Lg/8uaqp2PnVcLVXkfqU9qObtP0+Q8sLTXEn2IIJCx+HMAPxqZb6N59c76YjxmPtqpm9S+l4g1PVf7ppMiKf1l64iC+pi98j4Gsrj9E+d658KY+8+i3N/shzR8CX2tb6jqTCM9beyHdp8DIRzOvoR86z+LsbDxt9FGs9s75+f20WqrlUrbw9wvacNLy2tukWdiwGXb95zlm+ZrKKExQKBQKBQKD4ljWZSrAMrAggjIIOxBB6igxHj/sSLFp9NI33Nsxx/wnP/K3rv0FBid3avZO0ciMkinDK4IZT5EHcUHDQKDbv9nLh1uee+dcJy9zGT9YkhpCPhyqM+rDwoN1oFAoFAoFAoFAoFAoFB17mwiu/wBJEj/vop/qKCNfhHT5Dk2FqSfE28RP/LQctvw1ZWvuWdunj7MEY3+S+lBJxxiIYUADyAwPwoPqgUCgUCgUCgUCgUCgr3FPBdlxWP7TAGcDAkX2ZFHhhxuRv0OR6UGT6r2AyiQ/RrtDF4CZWDD0JQEN8cD4UHFYdgNwZF767iEOfb7sMX5fELzADJ6ZPTrg9KDc9J02LR4Y4IVCQxqFVR4AeZ8SepPiSTQdugUCgUCgUCgUCgUCgUCgUCgUCgUCgUCgUCgUCgUCgUCgUCgUCg//2Q=="/>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a:p>
        </p:txBody>
      </p:sp>
      <p:sp>
        <p:nvSpPr>
          <p:cNvPr id="32772" name="AutoShape 8" descr="data:image/jpeg;base64,/9j/4AAQSkZJRgABAQAAAQABAAD/2wCEAAkGBxMHEhQUExIWFRAXGRoXGRcVFhgeGxYWHRgXHBceGxgZHyogGRoqIBUYIjEhJikyLy4vGiE0OTMsNygtLy0BCgoKDg0OGxAQGy0mICQsLC80LCwsLDgtNS8sLCwsLC0sLCwsLC40LywsLC8sNS8sLC4sLCwsLCwsLCwsLDQsL//AABEIANEA8QMBEQACEQEDEQH/xAAcAAEAAwADAQEAAAAAAAAAAAAABQYHAwQIAgH/xABMEAACAQMCAwUEBQkFBAkFAAABAgMABBEFIQYSMQcTQVFhIjJxgRRCUpGhFSMzQ2JygqKxJDRTksEIFpOyF0Rjc7PD0eHyNVR0g9P/xAAbAQEAAQUBAAAAAAAAAAAAAAAABAIDBQYHAf/EADcRAQABAwEEBwcEAQQDAAAAAAABAgMEEQUhMUEGElFhcZHRIjKBobHB8BMUQuEzQ1Ji8SOCkv/aAAwDAQACEQMRAD8A3GgUCgUCgUCg6OsaxBocZluJUiiH1nOMnyA6sfQb0Ge3/bpptucIlxL6rGoH87A/hQSHD/bBpmtMEMj27nYC4UKpP76kqPmRQX8Hm3HSg/aBQZ/xx2sWfCrNEoNxdLsY0OFQ+TybgH0AJHjigz49v91z5+hw939nmfm/zdP5aC08LduNpqbhLqI2rE4D83PH4e8wAKbnyI8yKDV1YOAQcg7gjxFB+0CgUCgUCgUCgUCgUCgUCgUCgUCgUCg6uq6hHpMMk8rcsUal2PoBk4HifIeJoPO9no2odst087v3NohKqzAlIlPRI1253xgscj1I2FBocPYbpqxcjNO0n+L3gDZ9F5eXHxB+NBjXaHwDPwTKA35y2c/m5gMA/ssPqvjw8eo6HAar/s66/Jf289tIWYQFGjJOeVHDDk9AChI/ePlQa/QdHXZpLa2neFeadYpGjX7UgQlB8yAKDyJw7w5d8Vz93BG0jk+25zypk7tI56eJ8z4ZO1B6Q4S7LbDQYVWSCK5nx7ck0atlv2VbIVfLG/mTQRfGvY3Z6yjvaKLa6wSvL+iZvAMn1R4ZXGM5welB0OxDX57VptKvAy3Fv7UYfqE2DJnoVGVZSCQQ22wFBrlAoFAoFAoFAoFAoFAoFAoFAoFAoFAoKj2l6a2u28NmCQtzcRxyMOqxIHmc+WcQ4GfEigsmmafFpMSQwoEhQcqqvQD/AFPiSdyTmg7VBGa9PaLEyXjwCFuq3DIFPxDnFBUdP4r4f4SVlgnt4gxy3ch35iOmSgYnGTgeGTQcjdsWjr/1pj8IZv8AVKDkh7XdHlx/a8H9qGYfjyYoJiw4202+wI763JPQGVVJ/hYg5oJ9HEgBBBB6EdDQfVBXNc0Dv72zvY1HfQs0chGxeB43XB+1yuysB4e1QWOgUCgUCgUCgUCgUCgUCgUCgUCgUCgUHT1S/h0tDLPIkca/XkIABO2xPiemOpoKPN2jy6ySulWUlyOn0ibMUA9RzYZ8eK7GoOXtLGxf8tcRPZz8oVU0TVwdd+HtT1ve91R41P6mxHdgenekczD0IrWsnpZysW/jV6R6r0WO2XNY9nGm2h5jbCVz1aZmkLHzIY8uflWEvbez7v8AqaeGkf3812LVMck/aaRb2QxHBFGP2I0X+grHXMq/c3111T4zKuKYh3QMVZmZl6+JIll95QfiAf617FdUcJeaIm94Usb7PeWcDE+PdIG/zAZqXb2ll2/du1ec/R5NFM8kKezi3tDzWc9zZPnP5id+Un9pWJ5h6ZrK2Ok+Zb9/SrxjT6afRbmzTPByJea5w91MGpwj07mf5Y9g/iTWwYvSfFu7rsTRPnHnHotVWao4Jrh/tFs9XfuXL2t307i6XkbPhyk+y2fAZyfKtht3KLlPWomJjthamNFvqt4UCgUCgUCgUCgUCgUCgUCgUCgUCgonEHH5aVrTTIhd3g2d8/mLf1kce8R9kHwIzkYqLl5lnFo692rSPnPhCqmmap0hHWXAovZBcanMb668FfaCLzCRdCPiMHAOAa0jaHSW/e1psexT2/y8+Xw80mizEcVxRQgAAwBsAOgFa3MzM6yvP3NeaTxCgUCgUCgjNW4htdG2uLiKJiMhWccxHmF6kfKpePgZORGtqiZjt03efBTNURxl9aRr1trWfo9xHLjqEYEjyyvUfOvMjCyMf/LRMeMbvMiqJ4PzXNBttfTkuIVkXwyPaX91hup+Bpi5t/Fq61mqY+nxjgVUxVxVqOHUuBt7d21DTx1t5D+fiX/sn+uB9n4ADxrdNm9JbV7SjI9mrt/jPp9O9GrszG+F34W4otuKYu8t3yRs8bbSRN9l08Dsd+hxsTW0ROqymqBQKBQKBQKBQKBQKBQKBQKD4lkWFSzEKqgkknAAG5JJ6D1oMy1LWbjtCdobN2t9KUlZbpdnucbMkOeieBb/AOJw21ds2sGnqxvrnhH3n83/ADXLdualn0XR4NCiEVvGI4x4DqT5serN6mudZWXdybn6l2rWfzgl00xTGkO/UdUw7tS7SZpZntbOQxxRkq8iHDSOPeCsN1UHbbrv4VvmxNhW6LcXr9OtU74ieER4dv0Rbl2ZnSGWx3TxPzq7CTOeYMQ2fPmG+a2iaKZp6sxu7FhtHZN2jvqTpZXZ5pSCIpid3wM8r+bYBw3jjByTk6Xt7YdFumcmxGkc6eXjHok2ruu6Wt1p6QUCgqPabxaeErTnjwbiQ8kYO4BxlmI8QB+JXwzWZ2Hs2M2/pX7tO+ftH5yW7tfVh50vY7nUQ93IssiM2HnZWKl9ti+MZ6bZ8q6Vbt026YoojSI5IUzq61jeSafIskTskqnKspwQfjS5bpuUzRXGsTykidHpzs84oHFlmspwJlPdygdA4A3HoQQfTJHhXMdsbP8A2WRNEe7O+PDs+Cbbr60LNWKXFV4j4SM8v0yyk+jako2kHuTD7My9GBwN8Z6dcDGf2Tt25iTFu57VHzjw9Fq5airfHFL8EcZjXy8FxH9G1KL9LA3iPtxn60Z9M4yNyCGPQrN63eoi5bnWJ5okxMbpW2rrwoFAoFAoFAoFAoFAoFAoMt1e/btIna3hYro8LYnlU4+lyDfu0b/DG2SOvX7JrCbZ2vTg2+rTvrnhHZ3yuW7fWnuXO1tks0WONQkagKqqMAAdABXN7lyq5VNdc6zPNMiNHLVD1E8W6kdIsrmZTh0icqf28EJ/MRU3ZtiL+XbtzwmY18OMqa50pmXk0nNdZQGodgkNjJczm77rvQi9yJuXl6nvCofYuML64J9aCocT3sNjqc01jyiFJ+eHl90FWB9kfY5gcAbYxVFyim5RNFXCY08yJ0eoLC5F7FHIBhXRXAPkwBH9a5DftTau1W55TMeTIROsauerT0oMF7fr0zXsMX1Y4Q38Tu3N+CJXQOi1qKcSa+dVX0/JRL8+0k9B7Q7C14fkspQfpQjliEYQ4dnLFX5vdABcE5IOVOB0rZlljtBq/wDs+35jubmDweISfNHC/wDm/hWq9K7MTj0XOyrTzj+l+xO/RuVaGlFBXOL+GPy2EmhfudQh9qCcdQfsv9qM75GDjJ65IOY2RtavBuaTvonjH3jv+q3ctxVCS4C4sPEcbxzp3OoQHknh8j4OnmjdR5eZGCelWrtF2iK6J1ieEocxpula6uPCgUFQ4g48Swn+i2sEl7fYJMUOOWP/AL2Q7R/cceOMjIRz8T63b4Z9EVk6kR3kRYD4DOT8BQTvCXGMHFHeIqSQ3MWO9gnTlkTPQ48R/wC2QMigsdAoFAoFAoM+7RdYl1KVNKtH5Z5l57mQfqLXo38bZwPQ+HMCIefm0YdibtfwjtnlH5yVU09adE5pGmRaPCkEK8sSDCj+pPmSSST4kmuV5ORcyLs3bk6zKdEREaQ7dWXpQVntMtzdaXeKM5EfPt5Iwc/gprLbDrijPtzPbp5xMLd2PZl534R4WuOLpmhtgpkVGkPO3KOUFR188so+ddQQkPLGYWKsMMpII8iNjQfFB664fiMFrbqwwywxqR5EIoNckz6oqyrlUcJqn6p9Puw79RFRQefu3i2aLUEcj2XhXB9Qzgj49D8xXROjFyKsLqxyqn1RL0e0zetiWVi03QILuwuLp72KO4jcKls2OeUeySRvnHtHGAd1OcUFy/2frIyXVxN9VIgnzdwR+ETVq3Su7EY1FHOatfKP7X7Eb9W61oSUUCgp/G2lS2jpqVmP7Zbj20HS5t/rxsB1IGSP/Xlxs3R7av7e5+hcn2KuHdPpKxdt6xrC88PazFxDbRXEJzHIvMM9VPRlP7QIIPqK6AipGgpXaBq88rRadZNy3tyCWkB/u1sNnk23BO6qfPON8UE3wpwxb8KwCGBeu7u27yv4s7eJ/AeFBNUGeaXcJxBrzz2/tQ2tt3Esqn2ZJWfmCAjZgoyc+Y+FBodAoFAoFBF8Ta3Hw7azXMnuRqWxn3m6Ko9SxA+dBTuz/R5LSJ7q53vrtu+lP2Qf0cYzuAoPTwJI6AVzbb+0f3WR1KZ9ijdHfPOfzkmWqOrC11gl0oFB8TRLOrKwBVgVIPQgjBB9MVVRXNFUVU8YePL/ABhoc3BV66Izou7RSKSC0TdPaHiPdPqDXVdm51OZj03Y4847JQa6erOis1PUrZ2bcKNxTdqCP7PEVeZiNuXOyfFsEfDJ8Kxe19oU4WPNX8p3RHf2/BXbo60vTtctTigUFL7UuDzxXaju/wC9Q5aP9vOOZMnpnAwfMDoM1nNhbTjDvdWv3KuPd2StXaOtG55unha3Yq6lXU4KsCCCOoIO4NdJpqiqNYnWEN92NnJqEixxIXkc4VVGSTVNy5TbpmuudIjmRGr032ecKjhK0WIkGZjzysOnOQBgfsgAD13O2a5jtjaP73I60e7G6PX4ptujqws9YpcKBQKCmcPP/uXqjW3SwvyZIR4RXQA7xB5BhjH8IHjXSdgbR/d4/Vqn2qd09/ZKHdo6stNrOrTPOzfOr32rXr7t9I+iRn7MUI3C+QbKMR5ig0OgpnazdSxWHdQtyS3UsVqrfZ71sNv4AqCPnQT/AA3oMPDdulvAgWNRufF2wOZmPixx/p0AoJSgUCgUCgzfjl/95NTtdPG9vAPplx5EjIhQ/Pcg9Q2fCsTtvN/a4lVUe9O6Pj6QuW6etUt1cvTSgUCgUEXxDw9bcRx93cxB1G6noyHzVhuOg+PjmpeHnX8SvrWatPpPjCmqmKuKiJ2JWSvkz3BT7OUyf4gv+lZ+elmR1dOpTr27/pr91r9CO1oGi6NBoUQit4ljjG+F6k7DLE7s2w3O+wrXcrLvZVfXvVaz+cF2mmKY0h36jqigUCghNd4SsuIDzXFskj9ObdWwOgLoQxHpmp+LtPKxY0tVzEdnGPKdVFVFNXFy6Hw1aaACLa3SMnYsBliPIu2WI+JqjK2hk5X+auZ7uXlG57TRFPBLVDVFAoFAoK5x/ozazZuI8i5iIngYdRLH7S49TuvzrLbFzf2uXTVM+zO6fCfSd63cp61Kx8G66vEtlBcrjMiDmA+rIPZkHyYGuoISA7HJBPp5cD37i4Y+uZW6/LFBeaCk9sVo8+lyvH+lgaO4X07twSfkpY/KgtWj6guqwQzp7ksayD4MoP370HcoFAoFB+MwQEnYDcn0oMy7Ns6p9L1FvevJ2KekEZKRD4jDD5CtB6U5XXyKbMcKY+c/1olWI3arpWrr5QKBQKBQKBQKBQKBQKBQKBQKDo3+tW2m/priKL/vJFX8Cak2sPIvf46Kp8IlTNURxlEScfaZGcG9i+RJ/ECpdOxM+eFqfl6qf1Ke1LaRrNvrSl7eZJVGx5GB5T6jqPnUPIxL+NOl2mafFVFUTwV/gG7Thu71OzkdY4EYXsZdgFWKQDveuyorBR8zXTNkZX7nDornjppPjG7+0O5TpVMO12HHm0mM+BkmI9R3jVklC/0HDeWy3sbxuOaN1KMD4qwII+40FH7ILlra3nsJDmexmeI56tEzM0TfA+0B6AUF+oFAoFBWO03U/wAkaXeSA4PdFAR1DSERgj4F8/Kg4eGNP/JNpbw+McSKfVuUcx+ZyfnXJNoX/wBfJuXO2Z8uXyT6I0piEnURUUCgUCgUCgUCgUCgUCgUCg6Ws6tDokLTTuEiXqT4nwAHUk+QqRi4t3JuRbtRrMqaqoiNZVGz0zUe0D85K8mn6YfcjTa4nTwZm/Vg9cdPRhhq6Ds3YOPi0xVXHWr7Z4fCPvx8EWu7NSZbsysdJhY2tjBLcAAqLsu6uQRkHmJCkjO4GM42rOrTr6ZxJpthG63tlFps8Yy0UsSYcDxgZFxON+ijPp40FP1C8PEV4lzw/ayrMA0c0piSO2lQ9CeYgFwd9xk4GxwKjZeJayrf6d2NYe01TTOsLZonZet263OrSm8vOUDlO0SAHIUKoHOASeuBudqqx8a1j0dS1TpBMzO+WiwQrbqFRQqKMBVAAAHQADYCr7x90CgzzjMf7n38Wqqp+jSAW96FBOE27qYgeKkBSfIADrQX61uUvEWSNg8bgMrKchlIyCD4jFBy0CgUFA7ZW722tIMZFxe28TDzUlmP4qKsZNz9OzXXHKJnyh7EaystcgZAoFAoFAoFAoFAoFAoFAoFB1r++TT0535sdAERnZj5KiAsx2JwB0BPQVesWK71XVo+cxER4zO55MxCkWbLx/qqRyRSpZ2Sd8YZ0KGWdmxGWjbcoF3GfUdGNdA6P7NjFtTXMxNVXOJ1jSOWvjxRLtfWlrVbAtFBW9W4KttcuRcXQafkAEcMjfmY/tERjZmY9S2c4UY2FBYYYVgUKihUAwFUAADyAGwFB90CgUCg4rm3S7Ro3UNG4KsrDIZSMEEeIINBnHC9y3Ad9+S5mJsZ8yWMjZ9kk5eFifU7epH28ANMoFAoKB2oe1PpC+H01W+aqcf1qDtOrTDuz/xn6KqPehZa5OnlAoOO4nW1RndgqKCzMxwFUDJJJ6Cqrduq5VFFEazPJ5M6KLF2hSavOsVjZNKrBmWWeQQq6qcM0YZS0ig+W48RWwVbCosWpuZN3TTTWKY62mvKdOH071r9XWdKYWzS7u4lJW4txEcZDRyiRD5jJCsG+K49axGRZsU09azc63dMaT94+fwXImecJKoiooFAoFAoFAoFAoMgv+Lnh18PpsRuX7ruZkQ7TcpLNynwKgAc3TK46del7Ax71jDim7zmZiOyJ/NfihXZiatzatE1aLXIVmhbKN5jDKw2ZWU7qwOQRWbW3foFAoFAoFAoFBUe0/htuI7Ju6yLuAieBl94SJvgHzYZHx5T4UEjwRr44nsYLkY5nXDgeEi+zIMeXMDj0xQTtAoKB2qHuptJc9BfRp/nUgf0qFtKnrYl2P8AjP0VUe9Cy1yZPKBQR+u6Wusxdy5PdMylwD7yKwbl+DFQD6E1Lwsn9tcm7HGInTxndr8OPipqjWNFS7XdHaSyW4t8pPZsJEMexWPYOFx0AAVvglZjo9lx+5qtXd8XN069vf474+K3dp3axyfvD/Gr2SxJqQCCRVaG8AxBcKy5XLYxFJjcqcDY9NgZO1ejddEzcxY1j/bzjw7Y+fipovcql7Rg4BBBB3BHQitUmJpnSUh+14FAoFAoFAoOO5uEtVZ5GVI1GWZiAFHmSdgKqt26rlUU0RrM8oeTOjNOMeJZdetbiS2dodLiVhJc+611J7qwwZGQpYgM+PPwGG3vYuwIsf8AmyY1q5Ryjvnv+njwjXLuu6Ep2AcLx6fZfTSAZ7jmAON0iVyvKD6snMf4fKtpWFx1vQJkdriwlWG6O7o4zBcnG3eoN1fYDvFw2NjkYwHzw7xNLeyfR7uyltbrBIz7cMmOvdzLsWwM8pwQPOgs1AoFAoFAoFAoM97MB+SrrVbHwiue/QeUc68ygegCr9/rQaFQKCg9tC91YxT/AP211BPt5Biv/mVav2/1LdVHbEx5w9idJWTrXHpjSdGQKBQKDjuIVuVZHAZGBVgehUjBB+Rqq3XVbriunjE6vJjVRuzOeIC60O9CSGB27pJQD3sDHnGAerDIfzAYY93brmJkU5Fim7T/ACjX18pQKo0nR3bzs8udCy2j3jRJnP0S4JeE778jHLJ4+ZJPvCrOXs3Gy/8ALREz28/N7TXVTwRcvHl9w/tqWlSooGTNb+3H/XlHwL5rWsjonzsXPhV6x6L0X+2EtpnaXpmo7C6WNvKUMmP4mHL+NYW9sDPtfw18Jiflx+S7F2mU5bcQWl3+juoH/dmQ4+41ArwMqj3rdUf+s+iqKqZ5uf8AKkA/Xxf8Rf8A1q3GNen+E+UvetDqXHE9lbe/eW6nyM0efuzV6jZuXX7tqr/5n0edentQupdpumaeP7yJG+zErNn5gcv3mp1no/n3f4aeMx/38lE3aYQ0HH99xKeXTNMdlP6642QeecEL/Pk+VZvG6J0xvv3Ne6n1n0W5v9kJjSOzefVHWbWLo3JBDLbJkQId8ZAwH69MDpuWFbNi4OPixpZoiO/n58VmqqauL47Q1TiC+sdLVR3Mf9qnUdFjQFY0wNgDkjHgGWrO1sz9pi1XI48I8Z/Nfg9op61WiJ4H16fhT6ZH3bTaNa3Dxcy5MtsMlmbl/WQqTlvrDOem1SMO7Vdx6LlfGaYnzhTVGkzDXLC9j1GNZYnWSJhlWQggj0IqS8digUCgUCgUCgUCgz+OL6JxMxGQJ9P5j5M6zKvzIVB99BoFAoIDj3S/y1p13CBlmiYqPN1HMn8yrQRPBOpflewtZc5LRKGP7ajlf+ZTXKNq2P0My5R36/Cd8J1E60wm6gKygUCgyHt00V4DBqEJZXQiN2QkMpzmJwR0IORn1Wt06K5u6rGq8Y+8ffzRr9PN88E9uT24WLUUMg6d/GBzDp78ewb95cHboTW5I7aND1224hj7y2mSaPx5TuufBlPtKfQgGg6Gq8D6dq+e+soWY9WVArH+NMN+NBWbrsT0qf3Umj/clJx6e2GoOr/0FaZ/iXX/ABE//nQdi17EtKg95ZpN/ry4+XsBdqC06TwTp2j47myhVh0YoGcfxvlvxoLABiggeJuMLLhdc3M6o2MiMe1I3wQb49enrQUbsthfUvpWpS5728lJTP1YUJCD/T4ItaJ0pzOvepsRwp3z4z6R9UqxTu1d3g2f8jazf2je5dKt5F+97so+JOfklbJsLIi/g0Tzj2Z+H9aLN2NKnPq/C1zwtK13pGORjzT2DHEcvm0X+HJt0Hp5cpy62sfCXGFtxUh7pisybSQSbSxMNiGU+Gdsjb55FBYKBQKBQKBQKBQUbVWH+8FmOYAi0mJGRuC4AH3/ANDQXmgUCgzHgVfyJc3+nHYQy99COg+jze0AvmFOxPm1aP0rxercovxz3T4xw+X0SbFW7RdK1FIKBQKDo65paa3by28nuSKVPmPJhnxBwR6gVIxMmrGvU3aOMT/3HxU1RrGjypr2kSaFcSW8oxJG2PRh1Vh6EEEfGur42RRkWqbtHCY/PJBmNJ0lw6dqEuluJIZXikHRo2Kn7x4elX3jR+H+3C/07C3Cx3SebDkf/Og5fvUn1oNA0vt0066H51J4W8cqHX5MpyfmooJyDtZ0icE/TAMDJDRTD7spufQUEff9tWlWo9iSWb0jiYf+Ly0FY1ft/UDFrZsT9qdwMHw9hM5/zCgoGvdq2qa1kG47lD9W3HJ/Pu/81BVdNs5NauI4lJaWZwuTk+0x3JPXxyT8at3rtNq3Vcq4REz5PYjWdHrPTLFNMhjhjGI40VF+CgAZ9dq5HkXqr92q7VxmZlPiNI0UftEEy3+ltaKGvw07oCwAeNIw0kZP7Yyo+J3Gc1t3RLr6Xd+7d570e/yaXoWrx65Cs0RODkMrDDxuNnR1+q6nYityR0JxVwLDrki3ETNa6ghylzEBzZxj216SLjbB3xtnGRQWugUCgUCgUCgUGUahw3D2g6tfGQsIrWGO2jkQkFbjmMhZSD7yEspB86Ce7Ktaur+K4tr3BurOXuWkz+kGPZJ8zt73iMHrnIXmgUGc9psZ0C5tNVUexGfo91gdbeQ+yxx9ljnHiWWsftPDjLxqrXPjHjHD0V0VdWrVa1YOAQcg7gjxFcqmJidJTn7XgUCgUGc9sXBn5eg+kwrm6hU5AG8sXUj1ZdyPiw3yK2bo7tT9vc/QuT7NXDun+1m9RrGsMK0fSZtak7qBOeUgkJzKC2OoUMRzHxwMnY+VdARDU9GuNJOJ7eWE9PzkbLn4cw3oOjQKBQc9naSXzhIo3kkPRUUsx+AXc0Fv/wCjK8tIGubzktLdBkmVgXbyVI1yS5OwVitBP9g3D5uriS8Yfm4QUTPjKw9rHwQn/OK1bpRmxbsRYpnfVx8I9Z+kr9mnWdW6VoSUpvaFDJYNaalEpdrJ2aRB1a3cBZseoUfAAk+FbR0XzabV6qzV/PTTxjl8Vi9TrGqfigXVwuoaXMgklALA57m5AGOWZRukq9O8A5lxghgOWt+RXb0ri+G7l+jzBrW9/wACbALesTj2Zl2O6nO24FBYqBQKBQKBQKCm8Y8YNZyCysVE+pyDZRutuv8AiTH6oGc4PX5jISvBfDa8LWqwhjJISZJZW96WZt3Y/gBnfAGSetBD8ESrNqGsFDkd/Eu32lhVX/mBoLrQKDq6pp8eqwyQyrzRSKyMPQjBwfA+R8KDPeAbuTTWl0u5Obm02jY7d9a/q3X4DCny2HXNaB0l2d+jd/cUR7NXHuq/vj46pVmvWNFyrWF8oFAoFBivaZ2ayWsjXtgCVzzvEnvRvnPPFjqud+Ubqem2y71sTb1NymLGROlXCKu3x7/r48Yty1pvh3OBO2vu0WDU1Lr7v0hRk8vh3qfW/eG522Jya2xYaG3CGi8Xp3qQW8itvz255Dnx5jEQebzDUENL2GaY7ZDXKj7IlXA+9CfxoJTTuyPSbE5+jd43nLI7fy5Cn7qD51rjHSOAEZIxEJf8C1ROYt+3y4C+HvHOOmaDEtc12/7V7xI1QBRnu4lJ5IU25ndvHwy2N9gBuBUfKyrWNam7dnSI/NI73tNM1TpDeeFdCThu1it03CD2mxjnc7u3pkk7Z2GB4Vy3aGZVmZFV6rnwjsjlCdRT1Y0S1Q1RQUnUNDuuFpGutJClXOZrJto5PNougjkx4Dr8uU7jsfpFppZyp8KvX18+1HuWedKT0ziHTe0ZDa3UAW5X3rW5XlkRsbmNjg5xndcMB1AzW50101xFVM6xPOEZZOHNBOgh1FzPNCcciTsHMOM5CvjmKnI2YnHKPWqhM0CgUERrnE9noAzc3MURxnlZhzkeiD2m+QoKye0KXVNtO0y5ul8JZMQQsPNXk974YFAl0XWeItrm8jsYPGOyDGVh5NM/uH1Xb0oLHwzwta8MIVt4uUtu8jHmkkO+7udz1Jx0GTgCg4OOuK4uELR53IMmCsSHrJJj2R8PEnwHyoKj2C6dPFaT3U+ea7lMoyN2G+XP7zFsegz4ig0+gUCgpfaLw3LfiO8s8DUrXLR/9tH9eJvMEZx6kjbmJqxk49vItTauRul7EzE6w5OGNfi4kgWaPb6rofejkHvIw8x+IwfGuW5+Dcw702q/hPbHanUVRVGqWqEqKBQKBQZ7xx2WW/EJaWAi3uTknA/NyHzZR7rZ+sPM5BrY9mdIruNEW73tU/OPXwnzWa7MTvhkWpcIanwq/P3Uqlc4mgJIA8+ePdfnityxdq4mTH/jrjXsndPlP2R6qKo4w47btA1S2GBf3BH7UhY/e+TWRUOvfcW6jrBCyXlxJzezyCR8HyHIpwTv5V5MxEayJ3hbssvtbKmVDbQeLSj2yP2Yvez8cD1rCZ238TGiYpnr1dkfeeH1XabVUtz4V4VtuFY+7t0wTjndt3kI6cx+/YYAydtzWiZ+0r+bX1rs7o4RHCPztSaaIp4JuoCsoFAoIPibhS24kUCZMSr7kyezJGRuCr/HwORWQwNqZGFVrbnd2Tw/PBRVRFXFn8naLecA3JtZpV1G1jKhpCCJY+YHCNJ0LgKWw2SfMb46Ts/LnLsRdmmadeU/WO5Drp6s6LxpXbDpOoAc07Qt9maNgR/EoZfxqapcep9sulWYPdyyTv0CRRPkn4yBR+NBwrBrHGxBlJ0uwP1I2zdSDbq2PzQ6+RHiGoODs4sdO0u4mspIIhqsDt+clHM86H2kkRnyQShUsq9Dk9KDT6BQUbjbtRsuFgyhxPdDYQxkHB/bcZCD03PpQecOLOKbniyczXD5PRUGyRr5KvgPXqfE0HqrgH/6ZYf/AI0H/hLQT1AoFAoM54t0Cbhu4fUrBOcP/fLVf1yj9Yg8JRufXJPUtzY7aWzreda6lW6Y4T2T6dquiuaZTuh6xDr0KzQOHjb7wfFWHgw8q5ll4l3FuzbuxpMfmsJlNUVRrDv1HVFAoFAoFB15rCKc5aJGP7SKf6irtORdp92qY+MvNIfUFpHb+5Gi/uqB/SvK71yv3qpnxk0hzVbelAoFAoFBT+KuI5pZhp+nASai49pvqWsfjJIegbBGB6jY5VW2XYexJyZi9ej2I4R/u/r/AKhZu3Orujim7Ps8tIdPexcFxJ7Usx/SPN17zJzhgenXyOd89AiIiNIRHm3jjg+fgy4MMw5kOTFKB7MqeY8mGRleoz4ggn0V2g03s37WpuGuSC55prIbDxkhHhykn2kH2T8iMYIa1xJwrYdpsEdzDKBLj81cxe8uDnlddicH6pwynO4ychj3F+p6vwFcm1bUpnHKro5djzIcgbOSV3VhjPhQVbU+Mb/VVKzXk7o2xQyMFI9VGx+6ggqBQez+F7b6HZWsf2IIk/yxqP8ASglKBQKBQKDPOI+Dp9Hna+0rAkbeezJxFcjxZfBJfXx9MsGg5+z7Obb6lyN/KecfnYqormmdzucMcVQcRqQmY7hNpYJByyRMNiCp6jPiPwO1c52jsu/hV6VxrTyqjhP99yZRXFXBO1jVZQKBQKBQKBQKBQKD8J5dz0pETO6BSr3iOfiiU2ukgMBtNeneKAeSH9ZJ5Y26dRkruGyOjk1aXcqNI5U+vp5o9y9ypXPhHhWDhWIpEC0jnmlmfeSZ/Fmb5nA6DJ8SSd1iIiNIRk7XoiuJuHrfieBoLhOaM7gj3kbfDIfqsM/iQcgkUHlrj7gifgubkk9uBs91MB7LjyP2XHiv9RvQVagsHB/GF1whL3lu/sn342yY5B+0vn5MNx57mgu/adxBbcf2UN3D7F3bnlngYjmEbkDmB/WIHAGR07zcDNBlFAoOextjeyJGvvOyoPixAH9aD20ihAAOgGBQfVAoFAoFAoKtxbwNb8SMJQWt75P0dzCcOvlzYxzr6HfGQCMmqLlum5TNFcaxPKSJ0Vdtev8AhH2dTgMtuOl7bKSuPOaMbofMgY8AD1rUdodF4nWvFnT/AIz9p9fNIov/AO5atK1aDWE7yCVJU80IOPQjqp9DvWo5GLex6urdpmJ70iKong7tWHpQKBQKBQKBQVnXuOLXSH7pS1xdk4W3t17yQt5ELsvng746A1l8HYmXl74p6tPbP25z9Fuq5TS6cHC1/wAZYbUXNpZZyLOB/bkHlNKPA/ZH8pFbvs7YmPhe1HtVf7p+0cvr3o1dyamhaZp0WkxrFBGscS7BUGAPP4k9SeprMLbtUCgUHR1nSIdchaG4jEkLdVb8CD1Vh4Ebig81dpXZjNweTLFzTWJO0mPajz0EgG3oGGx9CQKDP6D9BxQflAoLT2X6adV1WzTGQJRIf3Y/zhz6exj50HrqgUCgUCgUCgUH4RmgpmsdmllfOZoOezuv8W1bkz47oPZIz12BPnVu7aou09W5ETHZL2JmOCLbTdd0P3Xt9RiH2vzMx9P8P5kk1gMnoziXd9vWie7fHlPqu03qo4uM8dPY7XmmXtufFhH3kQ//AGJ1+QrC3uimTT/jrpq84n7x81yL8c3Jadpml3XS7VT+2ki/iy4/Gsdc2BtCj/T18Jifuri7R2u+vGunN/163+cqj+pqPOyc2P8ASq8nv6lPa+JeOtNi63sH8Lg/8uaqp2PnVcLVXkfqU9qObtP0+Q8sLTXEn2IIJCx+HMAPxqZb6N59c76YjxmPtqpm9S+l4g1PVf7ppMiKf1l64iC+pi98j4Gsrj9E+d658KY+8+i3N/shzR8CX2tb6jqTCM9beyHdp8DIRzOvoR86z+LsbDxt9FGs9s75+f20WqrlUrbw9wvacNLy2tukWdiwGXb95zlm+ZrKKExQKBQKBQKD4ljWZSrAMrAggjIIOxBB6igxHj/sSLFp9NI33Nsxx/wnP/K3rv0FBid3avZO0ciMkinDK4IZT5EHcUHDQKDbv9nLh1uee+dcJy9zGT9YkhpCPhyqM+rDwoN1oFAoFAoFAoFAoFAoFB17mwiu/wBJEj/vop/qKCNfhHT5Dk2FqSfE28RP/LQctvw1ZWvuWdunj7MEY3+S+lBJxxiIYUADyAwPwoPqgUCgUCgUCgUCgUCgr3FPBdlxWP7TAGcDAkX2ZFHhhxuRv0OR6UGT6r2AyiQ/RrtDF4CZWDD0JQEN8cD4UHFYdgNwZF767iEOfb7sMX5fELzADJ6ZPTrg9KDc9J02LR4Y4IVCQxqFVR4AeZ8SepPiSTQdugUCgUCgUCgUCgUCgUCgUCgUCgUCgUCgUCgUCgUCgUCgUCgUCg//2Q=="/>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a:p>
        </p:txBody>
      </p:sp>
      <p:pic>
        <p:nvPicPr>
          <p:cNvPr id="6" name="Picture 7" descr="C:\Users\mission\Desktop\LOGO_SPGRD_CTESP_FRANCAIS-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11043" y="141349"/>
            <a:ext cx="2400300" cy="720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Bund_RGB_pos"/>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6443" y="141349"/>
            <a:ext cx="1981200" cy="485775"/>
          </a:xfrm>
          <a:prstGeom prst="rect">
            <a:avLst/>
          </a:prstGeom>
          <a:noFill/>
          <a:ln w="9525">
            <a:noFill/>
            <a:miter lim="800000"/>
            <a:headEnd/>
            <a:tailEnd/>
          </a:ln>
        </p:spPr>
      </p:pic>
    </p:spTree>
    <p:extLst>
      <p:ext uri="{BB962C8B-B14F-4D97-AF65-F5344CB8AC3E}">
        <p14:creationId xmlns:p14="http://schemas.microsoft.com/office/powerpoint/2010/main" val="7797478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2286000"/>
          </a:xfrm>
        </p:spPr>
        <p:txBody>
          <a:bodyPr>
            <a:noAutofit/>
          </a:bodyPr>
          <a:lstStyle/>
          <a:p>
            <a:pPr marL="0" indent="0" eaLnBrk="1" hangingPunct="1">
              <a:lnSpc>
                <a:spcPct val="150000"/>
              </a:lnSpc>
              <a:spcBef>
                <a:spcPts val="0"/>
              </a:spcBef>
              <a:spcAft>
                <a:spcPts val="1200"/>
              </a:spcAft>
              <a:buNone/>
            </a:pPr>
            <a:r>
              <a:rPr lang="fr-FR" altLang="fr-FR" sz="2400" dirty="0">
                <a:latin typeface="Arial (Corps)"/>
              </a:rPr>
              <a:t>Si la famille a des bébés, des personnes âgées, handicapées et malades il faut toujours penser à faire un plan qui prend en compte leurs besoins spécifiques (médicaments, nourriture, aide au transport…)  </a:t>
            </a:r>
            <a:endParaRPr lang="en-US" altLang="fr-FR" sz="2400" dirty="0">
              <a:latin typeface="Arial (Corps)"/>
            </a:endParaRPr>
          </a:p>
        </p:txBody>
      </p:sp>
      <p:sp>
        <p:nvSpPr>
          <p:cNvPr id="40963" name="TextBox 3"/>
          <p:cNvSpPr txBox="1">
            <a:spLocks noChangeArrowheads="1"/>
          </p:cNvSpPr>
          <p:nvPr/>
        </p:nvSpPr>
        <p:spPr bwMode="auto">
          <a:xfrm>
            <a:off x="3466562" y="863025"/>
            <a:ext cx="217223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defRPr/>
            </a:pPr>
            <a:r>
              <a:rPr lang="fr-FR" altLang="fr-FR" b="1" dirty="0">
                <a:latin typeface="arial (En-têtes)"/>
                <a:ea typeface="+mj-ea"/>
                <a:cs typeface="+mj-cs"/>
              </a:rPr>
              <a:t>Rappel</a:t>
            </a:r>
            <a:r>
              <a:rPr lang="fr-FR" altLang="fr-FR" b="1" dirty="0">
                <a:latin typeface="Arial (Corps)"/>
                <a:ea typeface="+mj-ea"/>
                <a:cs typeface="+mj-cs"/>
              </a:rPr>
              <a:t> </a:t>
            </a:r>
            <a:endParaRPr lang="en-US" altLang="fr-FR" b="1" dirty="0">
              <a:latin typeface="Arial (Corps)"/>
              <a:ea typeface="+mj-ea"/>
              <a:cs typeface="+mj-cs"/>
            </a:endParaRPr>
          </a:p>
        </p:txBody>
      </p:sp>
      <p:pic>
        <p:nvPicPr>
          <p:cNvPr id="40964" name="Picture 4" descr="D:\Mes Documents\GRD_HI_ 2014\Sensibilisation\Dessins\5 correct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4343400"/>
            <a:ext cx="285115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5" name="Picture 5" descr="D:\Mes Documents\GRD_HI_ 2014\Sensibilisation\Dessins\4.jpgok.jpg"/>
          <p:cNvPicPr>
            <a:picLocks noChangeAspect="1" noChangeArrowheads="1"/>
          </p:cNvPicPr>
          <p:nvPr/>
        </p:nvPicPr>
        <p:blipFill>
          <a:blip r:embed="rId3">
            <a:extLst>
              <a:ext uri="{28A0092B-C50C-407E-A947-70E740481C1C}">
                <a14:useLocalDpi xmlns:a14="http://schemas.microsoft.com/office/drawing/2010/main" val="0"/>
              </a:ext>
            </a:extLst>
          </a:blip>
          <a:srcRect t="5135"/>
          <a:stretch>
            <a:fillRect/>
          </a:stretch>
        </p:blipFill>
        <p:spPr bwMode="auto">
          <a:xfrm>
            <a:off x="5181600" y="4343400"/>
            <a:ext cx="22098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descr="C:\Users\mission\Desktop\LOGO_SPGRD_CTESP_FRANCAIS-0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11043" y="141349"/>
            <a:ext cx="2400300" cy="720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Bund_RGB_pos"/>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6443" y="141349"/>
            <a:ext cx="1981200" cy="485775"/>
          </a:xfrm>
          <a:prstGeom prst="rect">
            <a:avLst/>
          </a:prstGeom>
          <a:noFill/>
          <a:ln w="9525">
            <a:noFill/>
            <a:miter lim="800000"/>
            <a:headEnd/>
            <a:tailEnd/>
          </a:ln>
        </p:spPr>
      </p:pic>
    </p:spTree>
    <p:extLst>
      <p:ext uri="{BB962C8B-B14F-4D97-AF65-F5344CB8AC3E}">
        <p14:creationId xmlns:p14="http://schemas.microsoft.com/office/powerpoint/2010/main" val="9812168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534400" cy="5257800"/>
          </a:xfrm>
        </p:spPr>
        <p:txBody>
          <a:bodyPr>
            <a:noAutofit/>
          </a:bodyPr>
          <a:lstStyle/>
          <a:p>
            <a:pPr marL="342900" lvl="1" indent="-342900" algn="just" eaLnBrk="1" hangingPunct="1">
              <a:lnSpc>
                <a:spcPct val="150000"/>
              </a:lnSpc>
              <a:spcBef>
                <a:spcPts val="0"/>
              </a:spcBef>
              <a:spcAft>
                <a:spcPts val="600"/>
              </a:spcAft>
              <a:buFont typeface="Wingdings" pitchFamily="2" charset="2"/>
              <a:buChar char="ü"/>
            </a:pPr>
            <a:r>
              <a:rPr lang="fr-FR" altLang="fr-FR" sz="2200" dirty="0">
                <a:latin typeface="Arial (Corps)"/>
              </a:rPr>
              <a:t>Connaitre les habitudes et besoins de chaque membre de la famille</a:t>
            </a:r>
          </a:p>
          <a:p>
            <a:pPr marL="342900" lvl="1" indent="-342900" algn="just">
              <a:lnSpc>
                <a:spcPct val="150000"/>
              </a:lnSpc>
              <a:spcBef>
                <a:spcPts val="0"/>
              </a:spcBef>
              <a:spcAft>
                <a:spcPts val="600"/>
              </a:spcAft>
              <a:buFont typeface="Wingdings" pitchFamily="2" charset="2"/>
              <a:buChar char="ü"/>
            </a:pPr>
            <a:r>
              <a:rPr lang="fr-FR" altLang="fr-FR" sz="2200" dirty="0">
                <a:latin typeface="Arial (Corps)"/>
              </a:rPr>
              <a:t>Connaitre les risques auxquels elles sont exposées (connaitre l’environnement et les aléas)</a:t>
            </a:r>
            <a:endParaRPr lang="en-US" altLang="fr-FR" sz="2200" dirty="0">
              <a:latin typeface="Arial (Corps)"/>
            </a:endParaRPr>
          </a:p>
          <a:p>
            <a:pPr marL="342900" lvl="1" indent="-342900" algn="just" eaLnBrk="1" hangingPunct="1">
              <a:lnSpc>
                <a:spcPct val="150000"/>
              </a:lnSpc>
              <a:spcBef>
                <a:spcPts val="0"/>
              </a:spcBef>
              <a:spcAft>
                <a:spcPts val="600"/>
              </a:spcAft>
              <a:buFont typeface="Wingdings" pitchFamily="2" charset="2"/>
              <a:buChar char="ü"/>
            </a:pPr>
            <a:r>
              <a:rPr lang="fr-FR" altLang="fr-FR" sz="2200" dirty="0">
                <a:latin typeface="Arial (Corps)"/>
              </a:rPr>
              <a:t>Connaitre le système d’alerte et les abris du lieu d’habitation et s’informer auprès de la protection civile</a:t>
            </a:r>
            <a:endParaRPr lang="en-US" altLang="fr-FR" sz="2200" dirty="0">
              <a:latin typeface="Arial (Corps)"/>
            </a:endParaRPr>
          </a:p>
          <a:p>
            <a:pPr marL="342900" lvl="1" indent="-342900" algn="just" eaLnBrk="1" hangingPunct="1">
              <a:lnSpc>
                <a:spcPct val="150000"/>
              </a:lnSpc>
              <a:spcBef>
                <a:spcPts val="0"/>
              </a:spcBef>
              <a:spcAft>
                <a:spcPts val="600"/>
              </a:spcAft>
              <a:buFont typeface="Wingdings" pitchFamily="2" charset="2"/>
              <a:buChar char="ü"/>
            </a:pPr>
            <a:r>
              <a:rPr lang="fr-FR" altLang="fr-FR" sz="2200" dirty="0">
                <a:latin typeface="Arial (Corps)"/>
              </a:rPr>
              <a:t>Connaitre les lieux et routes sûres en cas d’évacuation</a:t>
            </a:r>
            <a:endParaRPr lang="en-US" altLang="fr-FR" sz="2200" dirty="0">
              <a:latin typeface="Arial (Corps)"/>
            </a:endParaRPr>
          </a:p>
          <a:p>
            <a:pPr marL="342900" lvl="1" indent="-342900" algn="just" eaLnBrk="1" hangingPunct="1">
              <a:lnSpc>
                <a:spcPct val="150000"/>
              </a:lnSpc>
              <a:spcBef>
                <a:spcPts val="0"/>
              </a:spcBef>
              <a:spcAft>
                <a:spcPts val="600"/>
              </a:spcAft>
              <a:buFont typeface="Wingdings" pitchFamily="2" charset="2"/>
              <a:buChar char="ü"/>
            </a:pPr>
            <a:r>
              <a:rPr lang="fr-FR" altLang="fr-FR" sz="2200" dirty="0">
                <a:latin typeface="Arial (Corps)"/>
              </a:rPr>
              <a:t>Avoir un kit d’urgence</a:t>
            </a:r>
          </a:p>
          <a:p>
            <a:pPr marL="342900" lvl="1" indent="-342900" algn="just" eaLnBrk="1" hangingPunct="1">
              <a:lnSpc>
                <a:spcPct val="150000"/>
              </a:lnSpc>
              <a:spcBef>
                <a:spcPts val="0"/>
              </a:spcBef>
              <a:spcAft>
                <a:spcPts val="600"/>
              </a:spcAft>
              <a:buFont typeface="Wingdings" pitchFamily="2" charset="2"/>
              <a:buChar char="ü"/>
            </a:pPr>
            <a:r>
              <a:rPr lang="fr-FR" altLang="fr-FR" sz="2200" dirty="0">
                <a:latin typeface="Arial (Corps)"/>
              </a:rPr>
              <a:t>Attribuer des responsabilités à chacun de ses membres</a:t>
            </a:r>
            <a:endParaRPr lang="en-US" altLang="fr-FR" sz="2200" dirty="0">
              <a:latin typeface="Arial (Corps)"/>
            </a:endParaRPr>
          </a:p>
          <a:p>
            <a:pPr eaLnBrk="1" hangingPunct="1">
              <a:lnSpc>
                <a:spcPct val="150000"/>
              </a:lnSpc>
              <a:spcBef>
                <a:spcPts val="0"/>
              </a:spcBef>
              <a:spcAft>
                <a:spcPts val="600"/>
              </a:spcAft>
            </a:pPr>
            <a:endParaRPr lang="en-US" altLang="fr-FR" sz="2200" dirty="0">
              <a:latin typeface="Arial (Corps)"/>
            </a:endParaRPr>
          </a:p>
        </p:txBody>
      </p:sp>
      <p:sp>
        <p:nvSpPr>
          <p:cNvPr id="2" name="Rectangle 1"/>
          <p:cNvSpPr/>
          <p:nvPr/>
        </p:nvSpPr>
        <p:spPr>
          <a:xfrm>
            <a:off x="353786" y="771781"/>
            <a:ext cx="8534400" cy="1077218"/>
          </a:xfrm>
          <a:prstGeom prst="rect">
            <a:avLst/>
          </a:prstGeom>
        </p:spPr>
        <p:txBody>
          <a:bodyPr wrap="square">
            <a:spAutoFit/>
          </a:bodyPr>
          <a:lstStyle/>
          <a:p>
            <a:pPr algn="ctr">
              <a:buFont typeface="Arial" charset="0"/>
              <a:buNone/>
              <a:defRPr/>
            </a:pPr>
            <a:r>
              <a:rPr lang="fr-FR" altLang="fr-FR" sz="3200" b="1" dirty="0">
                <a:latin typeface="arial (En-têtes)"/>
                <a:ea typeface="+mj-ea"/>
                <a:cs typeface="+mj-cs"/>
              </a:rPr>
              <a:t>En résumé pour réaliser un plan d’urgence </a:t>
            </a:r>
          </a:p>
          <a:p>
            <a:pPr algn="ctr">
              <a:buFont typeface="Arial" charset="0"/>
              <a:buNone/>
              <a:defRPr/>
            </a:pPr>
            <a:r>
              <a:rPr lang="fr-FR" altLang="fr-FR" sz="3200" b="1" dirty="0">
                <a:latin typeface="arial (En-têtes)"/>
                <a:ea typeface="+mj-ea"/>
                <a:cs typeface="+mj-cs"/>
              </a:rPr>
              <a:t>la famille doit : </a:t>
            </a:r>
            <a:endParaRPr lang="en-US" altLang="fr-FR" sz="3200" b="1" dirty="0">
              <a:latin typeface="arial (En-têtes)"/>
              <a:ea typeface="+mj-ea"/>
              <a:cs typeface="+mj-cs"/>
            </a:endParaRPr>
          </a:p>
        </p:txBody>
      </p:sp>
      <p:pic>
        <p:nvPicPr>
          <p:cNvPr id="4" name="Picture 7" descr="C:\Users\mission\Desktop\LOGO_SPGRD_CTESP_FRANCAIS-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11043" y="141349"/>
            <a:ext cx="2400300" cy="720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Bund_RGB_pos"/>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6443" y="141349"/>
            <a:ext cx="1981200" cy="485775"/>
          </a:xfrm>
          <a:prstGeom prst="rect">
            <a:avLst/>
          </a:prstGeom>
          <a:noFill/>
          <a:ln w="9525">
            <a:noFill/>
            <a:miter lim="800000"/>
            <a:headEnd/>
            <a:tailEnd/>
          </a:ln>
        </p:spPr>
      </p:pic>
    </p:spTree>
    <p:extLst>
      <p:ext uri="{BB962C8B-B14F-4D97-AF65-F5344CB8AC3E}">
        <p14:creationId xmlns:p14="http://schemas.microsoft.com/office/powerpoint/2010/main" val="4265771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2819400" y="838200"/>
            <a:ext cx="3505200" cy="609600"/>
          </a:xfrm>
        </p:spPr>
        <p:txBody>
          <a:bodyPr>
            <a:normAutofit/>
          </a:bodyPr>
          <a:lstStyle/>
          <a:p>
            <a:pPr algn="l" eaLnBrk="1" hangingPunct="1"/>
            <a:r>
              <a:rPr lang="fr-FR" altLang="fr-FR" sz="3200" b="1" dirty="0">
                <a:latin typeface="arial (En-têtes)"/>
              </a:rPr>
              <a:t>Messages clés</a:t>
            </a:r>
            <a:endParaRPr lang="en-US" altLang="fr-FR" sz="3200" b="1" dirty="0">
              <a:latin typeface="arial (En-têtes)"/>
            </a:endParaRPr>
          </a:p>
        </p:txBody>
      </p:sp>
      <p:sp>
        <p:nvSpPr>
          <p:cNvPr id="49155" name="Content Placeholder 2"/>
          <p:cNvSpPr>
            <a:spLocks noGrp="1"/>
          </p:cNvSpPr>
          <p:nvPr>
            <p:ph idx="1"/>
          </p:nvPr>
        </p:nvSpPr>
        <p:spPr>
          <a:xfrm>
            <a:off x="152400" y="1752600"/>
            <a:ext cx="8839200" cy="4800600"/>
          </a:xfrm>
        </p:spPr>
        <p:txBody>
          <a:bodyPr>
            <a:noAutofit/>
          </a:bodyPr>
          <a:lstStyle/>
          <a:p>
            <a:pPr algn="just">
              <a:lnSpc>
                <a:spcPct val="150000"/>
              </a:lnSpc>
              <a:spcBef>
                <a:spcPts val="0"/>
              </a:spcBef>
              <a:spcAft>
                <a:spcPts val="3000"/>
              </a:spcAft>
            </a:pPr>
            <a:r>
              <a:rPr lang="fr-FR" altLang="fr-FR" sz="2200" dirty="0">
                <a:latin typeface="Arial (Corps)"/>
              </a:rPr>
              <a:t>Un plan d’urgence familial vous permet de savoir, votre famille et vous, comment réagir en cas d'urgence. Pour cela, tous les membres de la famille doivent être présents et doivent participer activement dans la préparation. </a:t>
            </a:r>
          </a:p>
          <a:p>
            <a:pPr algn="just" eaLnBrk="1" hangingPunct="1">
              <a:lnSpc>
                <a:spcPct val="150000"/>
              </a:lnSpc>
              <a:spcBef>
                <a:spcPts val="0"/>
              </a:spcBef>
              <a:spcAft>
                <a:spcPts val="3000"/>
              </a:spcAft>
            </a:pPr>
            <a:r>
              <a:rPr lang="fr-FR" altLang="fr-FR" sz="2200" dirty="0">
                <a:latin typeface="Arial (Corps)"/>
              </a:rPr>
              <a:t>La prise en compte des besoins spécifiques des membres plus vulnérables dans le plan d’urgence familial, permettra à tous les membres d’être mieux protégés en cas d’arrivée d’une aléa.</a:t>
            </a:r>
          </a:p>
        </p:txBody>
      </p:sp>
      <p:pic>
        <p:nvPicPr>
          <p:cNvPr id="4" name="Picture 7" descr="C:\Users\mission\Desktop\LOGO_SPGRD_CTESP_FRANCAIS-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55229" y="152400"/>
            <a:ext cx="2400300" cy="720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Bund_RGB_pos"/>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0629" y="152400"/>
            <a:ext cx="1981200" cy="485775"/>
          </a:xfrm>
          <a:prstGeom prst="rect">
            <a:avLst/>
          </a:prstGeom>
          <a:noFill/>
          <a:ln w="9525">
            <a:noFill/>
            <a:miter lim="800000"/>
            <a:headEnd/>
            <a:tailEnd/>
          </a:ln>
        </p:spPr>
      </p:pic>
    </p:spTree>
    <p:extLst>
      <p:ext uri="{BB962C8B-B14F-4D97-AF65-F5344CB8AC3E}">
        <p14:creationId xmlns:p14="http://schemas.microsoft.com/office/powerpoint/2010/main" val="27183911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1000" y="533400"/>
            <a:ext cx="8229600" cy="1143000"/>
          </a:xfrm>
        </p:spPr>
        <p:txBody>
          <a:bodyPr>
            <a:normAutofit/>
          </a:bodyPr>
          <a:lstStyle/>
          <a:p>
            <a:r>
              <a:rPr lang="fr-FR" altLang="fr-FR" sz="3200" b="1" dirty="0">
                <a:latin typeface="arial (En-têtes)"/>
              </a:rPr>
              <a:t>Messages clés (suite)</a:t>
            </a:r>
            <a:endParaRPr lang="fr-FR" sz="3200" dirty="0">
              <a:latin typeface="arial (En-têtes)"/>
            </a:endParaRPr>
          </a:p>
        </p:txBody>
      </p:sp>
      <p:sp>
        <p:nvSpPr>
          <p:cNvPr id="3" name="Espace réservé du contenu 2"/>
          <p:cNvSpPr>
            <a:spLocks noGrp="1"/>
          </p:cNvSpPr>
          <p:nvPr>
            <p:ph idx="1"/>
          </p:nvPr>
        </p:nvSpPr>
        <p:spPr>
          <a:xfrm>
            <a:off x="381000" y="1981200"/>
            <a:ext cx="8458200" cy="4572000"/>
          </a:xfrm>
        </p:spPr>
        <p:txBody>
          <a:bodyPr>
            <a:noAutofit/>
          </a:bodyPr>
          <a:lstStyle/>
          <a:p>
            <a:pPr algn="just">
              <a:lnSpc>
                <a:spcPct val="150000"/>
              </a:lnSpc>
              <a:spcBef>
                <a:spcPts val="0"/>
              </a:spcBef>
              <a:spcAft>
                <a:spcPts val="4200"/>
              </a:spcAft>
            </a:pPr>
            <a:r>
              <a:rPr lang="fr-FR" sz="2400" dirty="0">
                <a:latin typeface="Arial (Corps)"/>
              </a:rPr>
              <a:t>La prise en compte de tous les scénarios dans le cadre de la préparation de la famille est une grande possibilité pour que la famille soit mieux protégée contre les dangers.</a:t>
            </a:r>
          </a:p>
          <a:p>
            <a:pPr algn="just">
              <a:lnSpc>
                <a:spcPct val="150000"/>
              </a:lnSpc>
              <a:spcBef>
                <a:spcPts val="0"/>
              </a:spcBef>
              <a:spcAft>
                <a:spcPts val="4200"/>
              </a:spcAft>
            </a:pPr>
            <a:r>
              <a:rPr lang="fr-FR" sz="2400" dirty="0">
                <a:latin typeface="Arial (Corps)"/>
              </a:rPr>
              <a:t>Tenir votre plan à jour périodiquement</a:t>
            </a:r>
          </a:p>
          <a:p>
            <a:pPr algn="just">
              <a:lnSpc>
                <a:spcPct val="150000"/>
              </a:lnSpc>
              <a:spcBef>
                <a:spcPts val="0"/>
              </a:spcBef>
              <a:spcAft>
                <a:spcPts val="4200"/>
              </a:spcAft>
            </a:pPr>
            <a:r>
              <a:rPr lang="fr-FR" sz="2400" dirty="0">
                <a:latin typeface="Arial (Corps)"/>
              </a:rPr>
              <a:t>Il faut toujours rester informé et suivre les consignes de la Protection civile</a:t>
            </a:r>
          </a:p>
          <a:p>
            <a:pPr algn="just">
              <a:lnSpc>
                <a:spcPct val="150000"/>
              </a:lnSpc>
              <a:spcAft>
                <a:spcPts val="4200"/>
              </a:spcAft>
            </a:pPr>
            <a:endParaRPr lang="fr-FR" sz="2200" dirty="0"/>
          </a:p>
          <a:p>
            <a:pPr>
              <a:lnSpc>
                <a:spcPct val="150000"/>
              </a:lnSpc>
              <a:spcAft>
                <a:spcPts val="4200"/>
              </a:spcAft>
            </a:pPr>
            <a:endParaRPr lang="fr-FR" sz="2200" dirty="0"/>
          </a:p>
        </p:txBody>
      </p:sp>
      <p:pic>
        <p:nvPicPr>
          <p:cNvPr id="4" name="Picture 7" descr="C:\Users\mission\Desktop\LOGO_SPGRD_CTESP_FRANCAIS-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8900" y="228600"/>
            <a:ext cx="2400300" cy="720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Bund_RGB_pos"/>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4300" y="228600"/>
            <a:ext cx="1981200" cy="485775"/>
          </a:xfrm>
          <a:prstGeom prst="rect">
            <a:avLst/>
          </a:prstGeom>
          <a:noFill/>
          <a:ln w="9525">
            <a:noFill/>
            <a:miter lim="800000"/>
            <a:headEnd/>
            <a:tailEnd/>
          </a:ln>
        </p:spPr>
      </p:pic>
    </p:spTree>
    <p:extLst>
      <p:ext uri="{BB962C8B-B14F-4D97-AF65-F5344CB8AC3E}">
        <p14:creationId xmlns:p14="http://schemas.microsoft.com/office/powerpoint/2010/main" val="41223811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5"/>
          <p:cNvSpPr txBox="1">
            <a:spLocks noChangeArrowheads="1"/>
          </p:cNvSpPr>
          <p:nvPr/>
        </p:nvSpPr>
        <p:spPr bwMode="auto">
          <a:xfrm>
            <a:off x="1781175" y="3087688"/>
            <a:ext cx="553402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fr-FR" sz="3600" dirty="0"/>
              <a:t>Merci pour votre attention ! </a:t>
            </a:r>
          </a:p>
        </p:txBody>
      </p:sp>
      <p:pic>
        <p:nvPicPr>
          <p:cNvPr id="3" name="Picture 7" descr="C:\Users\mission\Desktop\LOGO_SPGRD_CTESP_FRANCAIS-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77000" y="152400"/>
            <a:ext cx="2400300" cy="720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Bund_RGB_pos"/>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152400"/>
            <a:ext cx="1981200" cy="485775"/>
          </a:xfrm>
          <a:prstGeom prst="rect">
            <a:avLst/>
          </a:prstGeom>
          <a:noFill/>
          <a:ln w="9525">
            <a:noFill/>
            <a:miter lim="800000"/>
            <a:headEnd/>
            <a:tailEnd/>
          </a:ln>
        </p:spPr>
      </p:pic>
    </p:spTree>
    <p:extLst>
      <p:ext uri="{BB962C8B-B14F-4D97-AF65-F5344CB8AC3E}">
        <p14:creationId xmlns:p14="http://schemas.microsoft.com/office/powerpoint/2010/main" val="2816442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re 3"/>
          <p:cNvSpPr>
            <a:spLocks noGrp="1"/>
          </p:cNvSpPr>
          <p:nvPr>
            <p:ph type="title"/>
          </p:nvPr>
        </p:nvSpPr>
        <p:spPr>
          <a:xfrm>
            <a:off x="2971800" y="762000"/>
            <a:ext cx="3200400" cy="762000"/>
          </a:xfrm>
        </p:spPr>
        <p:txBody>
          <a:bodyPr>
            <a:noAutofit/>
          </a:bodyPr>
          <a:lstStyle/>
          <a:p>
            <a:pPr eaLnBrk="1" hangingPunct="1"/>
            <a:r>
              <a:rPr lang="fr-FR" altLang="fr-FR" sz="3200" b="1" dirty="0">
                <a:latin typeface="arial (En-têtes)"/>
              </a:rPr>
              <a:t>Les scénarios</a:t>
            </a:r>
            <a:endParaRPr lang="en-US" altLang="fr-FR" sz="3200" b="1" dirty="0">
              <a:latin typeface="arial (En-têtes)"/>
            </a:endParaRPr>
          </a:p>
        </p:txBody>
      </p:sp>
      <p:sp>
        <p:nvSpPr>
          <p:cNvPr id="5" name="Espace réservé du contenu 4"/>
          <p:cNvSpPr>
            <a:spLocks noGrp="1"/>
          </p:cNvSpPr>
          <p:nvPr>
            <p:ph idx="1"/>
          </p:nvPr>
        </p:nvSpPr>
        <p:spPr>
          <a:xfrm>
            <a:off x="457200" y="2209800"/>
            <a:ext cx="8153400" cy="2362200"/>
          </a:xfrm>
        </p:spPr>
        <p:txBody>
          <a:bodyPr>
            <a:normAutofit/>
          </a:bodyPr>
          <a:lstStyle/>
          <a:p>
            <a:pPr marL="0" indent="0" eaLnBrk="1" hangingPunct="1">
              <a:lnSpc>
                <a:spcPct val="150000"/>
              </a:lnSpc>
              <a:spcBef>
                <a:spcPts val="0"/>
              </a:spcBef>
              <a:buNone/>
            </a:pPr>
            <a:r>
              <a:rPr lang="fr-FR" altLang="fr-FR" sz="2400" dirty="0">
                <a:latin typeface="Arial (Corps)"/>
              </a:rPr>
              <a:t>En matière de GRD, un scénario est un </a:t>
            </a:r>
            <a:r>
              <a:rPr lang="fr-FR" altLang="fr-FR" sz="2400" u="sng" dirty="0">
                <a:latin typeface="Arial (Corps)"/>
              </a:rPr>
              <a:t>choix</a:t>
            </a:r>
            <a:r>
              <a:rPr lang="fr-FR" altLang="fr-FR" sz="2400" dirty="0">
                <a:latin typeface="Arial (Corps)"/>
              </a:rPr>
              <a:t>  fait par une famille ou une communauté en vertu des </a:t>
            </a:r>
            <a:r>
              <a:rPr lang="fr-FR" altLang="fr-FR" sz="2400" u="sng" dirty="0">
                <a:latin typeface="Arial (Corps)"/>
              </a:rPr>
              <a:t>différentes possibilités </a:t>
            </a:r>
            <a:r>
              <a:rPr lang="fr-FR" altLang="fr-FR" sz="2400" dirty="0">
                <a:latin typeface="Arial (Corps)"/>
              </a:rPr>
              <a:t>existantes, des </a:t>
            </a:r>
            <a:r>
              <a:rPr lang="fr-FR" altLang="fr-FR" sz="2400" u="sng" dirty="0">
                <a:latin typeface="Arial (Corps)"/>
              </a:rPr>
              <a:t>résultats d’expériences</a:t>
            </a:r>
            <a:r>
              <a:rPr lang="fr-FR" altLang="fr-FR" sz="2400" dirty="0">
                <a:latin typeface="Arial (Corps)"/>
              </a:rPr>
              <a:t> et </a:t>
            </a:r>
            <a:r>
              <a:rPr lang="fr-FR" altLang="fr-FR" sz="2400" u="sng" dirty="0">
                <a:latin typeface="Arial (Corps)"/>
              </a:rPr>
              <a:t>d’évaluation</a:t>
            </a:r>
            <a:r>
              <a:rPr lang="fr-FR" altLang="fr-FR" sz="2400" dirty="0">
                <a:latin typeface="Arial (Corps)"/>
              </a:rPr>
              <a:t> faites dans le temps.</a:t>
            </a:r>
          </a:p>
          <a:p>
            <a:pPr marL="0" indent="0" algn="just" eaLnBrk="1" hangingPunct="1">
              <a:buNone/>
            </a:pPr>
            <a:endParaRPr lang="fr-FR" altLang="fr-FR" sz="2200" b="1" dirty="0">
              <a:latin typeface="Arial (Corps)"/>
            </a:endParaRPr>
          </a:p>
          <a:p>
            <a:pPr marL="0" indent="0" algn="just" eaLnBrk="1" hangingPunct="1">
              <a:buNone/>
            </a:pPr>
            <a:endParaRPr lang="fr-FR" altLang="fr-FR" dirty="0"/>
          </a:p>
          <a:p>
            <a:pPr marL="0" indent="0" algn="just" eaLnBrk="1" hangingPunct="1">
              <a:buNone/>
            </a:pPr>
            <a:endParaRPr lang="en-US" altLang="fr-FR" dirty="0"/>
          </a:p>
        </p:txBody>
      </p:sp>
      <p:pic>
        <p:nvPicPr>
          <p:cNvPr id="4" name="Picture 7" descr="C:\Users\mission\Desktop\LOGO_SPGRD_CTESP_FRANCAIS-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11043" y="141349"/>
            <a:ext cx="2400300" cy="720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Bund_RGB_pos"/>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6443" y="141349"/>
            <a:ext cx="1981200" cy="485775"/>
          </a:xfrm>
          <a:prstGeom prst="rect">
            <a:avLst/>
          </a:prstGeom>
          <a:noFill/>
          <a:ln w="9525">
            <a:noFill/>
            <a:miter lim="800000"/>
            <a:headEnd/>
            <a:tailEnd/>
          </a:ln>
        </p:spPr>
      </p:pic>
    </p:spTree>
    <p:extLst>
      <p:ext uri="{BB962C8B-B14F-4D97-AF65-F5344CB8AC3E}">
        <p14:creationId xmlns:p14="http://schemas.microsoft.com/office/powerpoint/2010/main" val="34283947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2730500" y="808038"/>
            <a:ext cx="3365500" cy="639762"/>
          </a:xfrm>
        </p:spPr>
        <p:txBody>
          <a:bodyPr rtlCol="0">
            <a:normAutofit fontScale="90000"/>
          </a:bodyPr>
          <a:lstStyle/>
          <a:p>
            <a:pPr eaLnBrk="1" fontAlgn="auto" hangingPunct="1">
              <a:spcAft>
                <a:spcPts val="0"/>
              </a:spcAft>
              <a:defRPr/>
            </a:pPr>
            <a:r>
              <a:rPr lang="fr-FR" sz="3600" b="1" dirty="0">
                <a:latin typeface="arial (En-têtes)"/>
              </a:rPr>
              <a:t>Scénario 1</a:t>
            </a:r>
            <a:endParaRPr lang="en-US" sz="3600" b="1" dirty="0">
              <a:latin typeface="arial (En-têtes)"/>
            </a:endParaRPr>
          </a:p>
        </p:txBody>
      </p:sp>
      <p:sp>
        <p:nvSpPr>
          <p:cNvPr id="5" name="Espace réservé du contenu 4"/>
          <p:cNvSpPr>
            <a:spLocks noGrp="1"/>
          </p:cNvSpPr>
          <p:nvPr>
            <p:ph idx="1"/>
          </p:nvPr>
        </p:nvSpPr>
        <p:spPr>
          <a:xfrm>
            <a:off x="304800" y="2438400"/>
            <a:ext cx="5867400" cy="3200400"/>
          </a:xfrm>
        </p:spPr>
        <p:txBody>
          <a:bodyPr>
            <a:noAutofit/>
          </a:bodyPr>
          <a:lstStyle/>
          <a:p>
            <a:pPr marL="0" indent="0" eaLnBrk="1" hangingPunct="1">
              <a:lnSpc>
                <a:spcPct val="170000"/>
              </a:lnSpc>
              <a:spcAft>
                <a:spcPts val="1200"/>
              </a:spcAft>
              <a:buNone/>
              <a:defRPr/>
            </a:pPr>
            <a:r>
              <a:rPr lang="fr-FR" altLang="fr-FR" sz="2400" b="1" dirty="0">
                <a:latin typeface="Arial (Corps)"/>
                <a:ea typeface="+mj-ea"/>
                <a:cs typeface="+mj-cs"/>
              </a:rPr>
              <a:t>La famille décide de rester à la maison </a:t>
            </a:r>
            <a:r>
              <a:rPr lang="fr-FR" altLang="fr-FR" sz="2400" dirty="0">
                <a:latin typeface="Arial (Corps)"/>
                <a:ea typeface="+mj-ea"/>
                <a:cs typeface="+mj-cs"/>
              </a:rPr>
              <a:t> </a:t>
            </a:r>
          </a:p>
          <a:p>
            <a:pPr marL="0" indent="0">
              <a:lnSpc>
                <a:spcPct val="170000"/>
              </a:lnSpc>
              <a:spcAft>
                <a:spcPts val="1200"/>
              </a:spcAft>
              <a:buFont typeface="Arial" charset="0"/>
              <a:buNone/>
              <a:defRPr/>
            </a:pPr>
            <a:r>
              <a:rPr lang="fr-FR" sz="2400" dirty="0">
                <a:latin typeface="Arial (Corps)"/>
              </a:rPr>
              <a:t>Elle a réalisé une évaluation de leur niveau de risque et s’est assurée que la maison est bien sécurisée et peut protéger la famille de l’impact de l’aléa.</a:t>
            </a:r>
            <a:endParaRPr lang="en-US" altLang="fr-FR" sz="2400" dirty="0">
              <a:latin typeface="Arial (Corps)"/>
            </a:endParaRPr>
          </a:p>
        </p:txBody>
      </p:sp>
      <p:pic>
        <p:nvPicPr>
          <p:cNvPr id="34820" name="Picture 4" descr="D:\Mes Documents\GRD_HI_ 2014\Sensibilisation\Dessins\6.psd o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8400" y="2646123"/>
            <a:ext cx="2743200" cy="230687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descr="C:\Users\mission\Desktop\LOGO_SPGRD_CTESP_FRANCAIS-0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11043" y="141349"/>
            <a:ext cx="2400300" cy="720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Bund_RGB_pos"/>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6443" y="141349"/>
            <a:ext cx="1981200" cy="485775"/>
          </a:xfrm>
          <a:prstGeom prst="rect">
            <a:avLst/>
          </a:prstGeom>
          <a:noFill/>
          <a:ln w="9525">
            <a:noFill/>
            <a:miter lim="800000"/>
            <a:headEnd/>
            <a:tailEnd/>
          </a:ln>
        </p:spPr>
      </p:pic>
    </p:spTree>
    <p:extLst>
      <p:ext uri="{BB962C8B-B14F-4D97-AF65-F5344CB8AC3E}">
        <p14:creationId xmlns:p14="http://schemas.microsoft.com/office/powerpoint/2010/main" val="3679169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re 3"/>
          <p:cNvSpPr>
            <a:spLocks noGrp="1"/>
          </p:cNvSpPr>
          <p:nvPr>
            <p:ph type="title"/>
          </p:nvPr>
        </p:nvSpPr>
        <p:spPr>
          <a:xfrm>
            <a:off x="3340100" y="990600"/>
            <a:ext cx="2438400" cy="381000"/>
          </a:xfrm>
        </p:spPr>
        <p:txBody>
          <a:bodyPr>
            <a:noAutofit/>
          </a:bodyPr>
          <a:lstStyle/>
          <a:p>
            <a:pPr eaLnBrk="1" hangingPunct="1"/>
            <a:r>
              <a:rPr lang="fr-FR" altLang="fr-FR" sz="3200" b="1" dirty="0">
                <a:latin typeface="arial (En-têtes)"/>
              </a:rPr>
              <a:t>Scénario 2</a:t>
            </a:r>
            <a:endParaRPr lang="en-US" altLang="fr-FR" sz="3200" b="1" dirty="0">
              <a:latin typeface="arial (En-têtes)"/>
            </a:endParaRPr>
          </a:p>
        </p:txBody>
      </p:sp>
      <p:sp>
        <p:nvSpPr>
          <p:cNvPr id="5" name="Espace réservé du contenu 4"/>
          <p:cNvSpPr>
            <a:spLocks noGrp="1"/>
          </p:cNvSpPr>
          <p:nvPr>
            <p:ph idx="1"/>
          </p:nvPr>
        </p:nvSpPr>
        <p:spPr>
          <a:xfrm>
            <a:off x="381000" y="3048000"/>
            <a:ext cx="4953000" cy="2057400"/>
          </a:xfrm>
        </p:spPr>
        <p:txBody>
          <a:bodyPr>
            <a:normAutofit/>
          </a:bodyPr>
          <a:lstStyle/>
          <a:p>
            <a:pPr marL="0" indent="0" algn="just">
              <a:lnSpc>
                <a:spcPct val="170000"/>
              </a:lnSpc>
              <a:spcBef>
                <a:spcPts val="0"/>
              </a:spcBef>
              <a:spcAft>
                <a:spcPts val="1200"/>
              </a:spcAft>
              <a:buFont typeface="Arial" charset="0"/>
              <a:buNone/>
              <a:defRPr/>
            </a:pPr>
            <a:r>
              <a:rPr lang="fr-FR" sz="2400" dirty="0">
                <a:latin typeface="Arial (Corps)"/>
              </a:rPr>
              <a:t>Niveau de risque très élevé : la maison ne peut pas protéger la famille de l’impact de l’aléa. </a:t>
            </a:r>
            <a:endParaRPr lang="en-US" altLang="fr-FR" sz="2400" dirty="0">
              <a:latin typeface="Arial (Corps)"/>
            </a:endParaRPr>
          </a:p>
        </p:txBody>
      </p:sp>
      <p:pic>
        <p:nvPicPr>
          <p:cNvPr id="35844" name="Picture 4" descr="D:\Mes Documents\GRD_HI_ 2014\Sensibilisation\Dessins\9.psdok.jpgok.jpg"/>
          <p:cNvPicPr>
            <a:picLocks noChangeAspect="1" noChangeArrowheads="1"/>
          </p:cNvPicPr>
          <p:nvPr/>
        </p:nvPicPr>
        <p:blipFill>
          <a:blip r:embed="rId2">
            <a:extLst>
              <a:ext uri="{28A0092B-C50C-407E-A947-70E740481C1C}">
                <a14:useLocalDpi xmlns:a14="http://schemas.microsoft.com/office/drawing/2010/main" val="0"/>
              </a:ext>
            </a:extLst>
          </a:blip>
          <a:srcRect l="4243"/>
          <a:stretch>
            <a:fillRect/>
          </a:stretch>
        </p:blipFill>
        <p:spPr bwMode="auto">
          <a:xfrm>
            <a:off x="5754188" y="2743200"/>
            <a:ext cx="3161212" cy="25146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81000" y="2089150"/>
            <a:ext cx="6019800" cy="577850"/>
          </a:xfrm>
          <a:prstGeom prst="rect">
            <a:avLst/>
          </a:prstGeom>
          <a:noFill/>
        </p:spPr>
        <p:txBody>
          <a:bodyPr wrap="square" rtlCol="0">
            <a:spAutoFit/>
          </a:bodyPr>
          <a:lstStyle/>
          <a:p>
            <a:pPr>
              <a:lnSpc>
                <a:spcPct val="150000"/>
              </a:lnSpc>
              <a:spcBef>
                <a:spcPct val="20000"/>
              </a:spcBef>
              <a:spcAft>
                <a:spcPts val="1200"/>
              </a:spcAft>
              <a:defRPr/>
            </a:pPr>
            <a:r>
              <a:rPr lang="fr-FR" altLang="fr-FR" sz="2400" b="1" dirty="0">
                <a:latin typeface="Arial (Corps)"/>
                <a:ea typeface="+mj-ea"/>
                <a:cs typeface="+mj-cs"/>
              </a:rPr>
              <a:t>La famille décide d’évacuer la maison :</a:t>
            </a:r>
          </a:p>
        </p:txBody>
      </p:sp>
      <p:pic>
        <p:nvPicPr>
          <p:cNvPr id="6" name="Picture 7" descr="C:\Users\mission\Desktop\LOGO_SPGRD_CTESP_FRANCAIS-0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11043" y="141349"/>
            <a:ext cx="2400300" cy="773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Bund_RGB_pos"/>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6443" y="141349"/>
            <a:ext cx="1981200" cy="521131"/>
          </a:xfrm>
          <a:prstGeom prst="rect">
            <a:avLst/>
          </a:prstGeom>
          <a:noFill/>
          <a:ln w="9525">
            <a:noFill/>
            <a:miter lim="800000"/>
            <a:headEnd/>
            <a:tailEnd/>
          </a:ln>
        </p:spPr>
      </p:pic>
    </p:spTree>
    <p:extLst>
      <p:ext uri="{BB962C8B-B14F-4D97-AF65-F5344CB8AC3E}">
        <p14:creationId xmlns:p14="http://schemas.microsoft.com/office/powerpoint/2010/main" val="3262509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re 3"/>
          <p:cNvSpPr>
            <a:spLocks noGrp="1"/>
          </p:cNvSpPr>
          <p:nvPr>
            <p:ph type="title"/>
          </p:nvPr>
        </p:nvSpPr>
        <p:spPr>
          <a:xfrm>
            <a:off x="3429000" y="884238"/>
            <a:ext cx="2286000" cy="563562"/>
          </a:xfrm>
        </p:spPr>
        <p:txBody>
          <a:bodyPr>
            <a:noAutofit/>
          </a:bodyPr>
          <a:lstStyle/>
          <a:p>
            <a:pPr eaLnBrk="1" hangingPunct="1"/>
            <a:r>
              <a:rPr lang="fr-FR" altLang="fr-FR" sz="3200" b="1" dirty="0">
                <a:latin typeface="arial (En-têtes)"/>
              </a:rPr>
              <a:t>Scénario 3</a:t>
            </a:r>
            <a:endParaRPr lang="en-US" altLang="fr-FR" sz="3200" b="1" dirty="0">
              <a:latin typeface="arial (En-têtes)"/>
            </a:endParaRPr>
          </a:p>
        </p:txBody>
      </p:sp>
      <p:sp>
        <p:nvSpPr>
          <p:cNvPr id="3" name="Content Placeholder 2"/>
          <p:cNvSpPr>
            <a:spLocks noGrp="1"/>
          </p:cNvSpPr>
          <p:nvPr>
            <p:ph idx="1"/>
          </p:nvPr>
        </p:nvSpPr>
        <p:spPr>
          <a:xfrm>
            <a:off x="609600" y="2514600"/>
            <a:ext cx="7543800" cy="3200400"/>
          </a:xfrm>
        </p:spPr>
        <p:txBody>
          <a:bodyPr>
            <a:noAutofit/>
          </a:bodyPr>
          <a:lstStyle/>
          <a:p>
            <a:pPr marL="0" indent="0" eaLnBrk="1" hangingPunct="1">
              <a:buNone/>
              <a:defRPr/>
            </a:pPr>
            <a:endParaRPr lang="fr-FR" altLang="fr-FR" sz="2400" b="1" dirty="0">
              <a:latin typeface="Arial (Corps)"/>
              <a:ea typeface="+mj-ea"/>
              <a:cs typeface="+mj-cs"/>
            </a:endParaRPr>
          </a:p>
          <a:p>
            <a:pPr marL="0" indent="0">
              <a:lnSpc>
                <a:spcPct val="170000"/>
              </a:lnSpc>
              <a:spcBef>
                <a:spcPts val="0"/>
              </a:spcBef>
              <a:spcAft>
                <a:spcPts val="1800"/>
              </a:spcAft>
              <a:buFont typeface="Arial" charset="0"/>
              <a:buNone/>
              <a:defRPr/>
            </a:pPr>
            <a:r>
              <a:rPr lang="fr-FR" altLang="fr-FR" sz="2400" dirty="0">
                <a:latin typeface="Arial (Corps)"/>
              </a:rPr>
              <a:t>Les enfants sont à l’école, les parents au travail. Vous ne pouvez pas rentrer à la maison,  déterminer à l’avance un lieu de rencontre sécuritaire et accessible pour toute la famille. Par exemple une école, une église ou un centre de santé.</a:t>
            </a:r>
            <a:endParaRPr lang="en-US" altLang="fr-FR" sz="2400" dirty="0">
              <a:latin typeface="Arial (Corps)"/>
            </a:endParaRPr>
          </a:p>
        </p:txBody>
      </p:sp>
      <p:sp>
        <p:nvSpPr>
          <p:cNvPr id="2" name="TextBox 1"/>
          <p:cNvSpPr txBox="1"/>
          <p:nvPr/>
        </p:nvSpPr>
        <p:spPr>
          <a:xfrm>
            <a:off x="609600" y="2133600"/>
            <a:ext cx="4640629" cy="461665"/>
          </a:xfrm>
          <a:prstGeom prst="rect">
            <a:avLst/>
          </a:prstGeom>
          <a:noFill/>
        </p:spPr>
        <p:txBody>
          <a:bodyPr wrap="none" rtlCol="0">
            <a:spAutoFit/>
          </a:bodyPr>
          <a:lstStyle/>
          <a:p>
            <a:r>
              <a:rPr lang="fr-FR" altLang="fr-FR" sz="2400" b="1" dirty="0">
                <a:latin typeface="Arial (Corps)"/>
              </a:rPr>
              <a:t>Toute la famille est dispersée :</a:t>
            </a:r>
          </a:p>
        </p:txBody>
      </p:sp>
      <p:pic>
        <p:nvPicPr>
          <p:cNvPr id="5" name="Picture 7" descr="C:\Users\mission\Desktop\LOGO_SPGRD_CTESP_FRANCAIS-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77000" y="163635"/>
            <a:ext cx="2400300" cy="720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Bund_RGB_pos"/>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163635"/>
            <a:ext cx="1981200" cy="485775"/>
          </a:xfrm>
          <a:prstGeom prst="rect">
            <a:avLst/>
          </a:prstGeom>
          <a:noFill/>
          <a:ln w="9525">
            <a:noFill/>
            <a:miter lim="800000"/>
            <a:headEnd/>
            <a:tailEnd/>
          </a:ln>
        </p:spPr>
      </p:pic>
    </p:spTree>
    <p:extLst>
      <p:ext uri="{BB962C8B-B14F-4D97-AF65-F5344CB8AC3E}">
        <p14:creationId xmlns:p14="http://schemas.microsoft.com/office/powerpoint/2010/main" val="2833420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04800" y="2095500"/>
            <a:ext cx="2743200" cy="800100"/>
          </a:xfrm>
          <a:solidFill>
            <a:schemeClr val="accent2">
              <a:lumMod val="60000"/>
              <a:lumOff val="40000"/>
            </a:schemeClr>
          </a:solidFill>
        </p:spPr>
        <p:txBody>
          <a:bodyPr>
            <a:noAutofit/>
          </a:bodyPr>
          <a:lstStyle/>
          <a:p>
            <a:pPr eaLnBrk="1" hangingPunct="1"/>
            <a:r>
              <a:rPr lang="fr-FR" altLang="fr-FR" sz="2400" b="1" dirty="0">
                <a:latin typeface="Arial (Corps)"/>
              </a:rPr>
              <a:t>1. Je m’informe</a:t>
            </a:r>
            <a:endParaRPr lang="en-US" altLang="fr-FR" sz="2400" b="1" dirty="0">
              <a:latin typeface="Arial (Corps)"/>
            </a:endParaRPr>
          </a:p>
        </p:txBody>
      </p:sp>
      <p:pic>
        <p:nvPicPr>
          <p:cNvPr id="22533" name="Picture 5" descr="D:\Mes Documents\GRD_HI_ 2014\Formation\PLAN URGENCE FAMILIALE\img_infos_eco_84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91400" y="765413"/>
            <a:ext cx="1143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1981200" y="786825"/>
            <a:ext cx="5056192" cy="584775"/>
          </a:xfrm>
          <a:prstGeom prst="rect">
            <a:avLst/>
          </a:prstGeom>
        </p:spPr>
        <p:txBody>
          <a:bodyPr wrap="none">
            <a:spAutoFit/>
          </a:bodyPr>
          <a:lstStyle/>
          <a:p>
            <a:r>
              <a:rPr lang="fr-FR" altLang="fr-FR" sz="3200" b="1" dirty="0">
                <a:latin typeface="arial (En-têtes)"/>
              </a:rPr>
              <a:t>Etapes de la préparation </a:t>
            </a:r>
            <a:endParaRPr lang="fr-FR" sz="4800" dirty="0">
              <a:latin typeface="arial (En-têtes)"/>
            </a:endParaRPr>
          </a:p>
        </p:txBody>
      </p:sp>
      <p:sp>
        <p:nvSpPr>
          <p:cNvPr id="9" name="Title 5"/>
          <p:cNvSpPr txBox="1">
            <a:spLocks/>
          </p:cNvSpPr>
          <p:nvPr/>
        </p:nvSpPr>
        <p:spPr>
          <a:xfrm>
            <a:off x="3352800" y="2095500"/>
            <a:ext cx="2590800" cy="800100"/>
          </a:xfrm>
          <a:prstGeom prst="rect">
            <a:avLst/>
          </a:prstGeom>
          <a:solidFill>
            <a:schemeClr val="accent2">
              <a:lumMod val="60000"/>
              <a:lumOff val="40000"/>
            </a:schemeClr>
          </a:solidFill>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altLang="fr-FR" sz="2400" b="1" i="0" u="none" strike="noStrike" kern="1200" cap="none" spc="0" normalizeH="0" baseline="0" noProof="0" dirty="0">
                <a:ln>
                  <a:noFill/>
                </a:ln>
                <a:solidFill>
                  <a:schemeClr val="tx1"/>
                </a:solidFill>
                <a:effectLst/>
                <a:uLnTx/>
                <a:uFillTx/>
                <a:latin typeface="Arial (Corps)"/>
                <a:ea typeface="+mj-ea"/>
                <a:cs typeface="+mj-cs"/>
              </a:rPr>
              <a:t>2. Je</a:t>
            </a:r>
            <a:r>
              <a:rPr kumimoji="0" lang="fr-FR" altLang="fr-FR" sz="2400" b="1" i="0" u="none" strike="noStrike" kern="1200" cap="none" spc="0" normalizeH="0" noProof="0" dirty="0">
                <a:ln>
                  <a:noFill/>
                </a:ln>
                <a:solidFill>
                  <a:schemeClr val="tx1"/>
                </a:solidFill>
                <a:effectLst/>
                <a:uLnTx/>
                <a:uFillTx/>
                <a:latin typeface="Arial (Corps)"/>
                <a:ea typeface="+mj-ea"/>
                <a:cs typeface="+mj-cs"/>
              </a:rPr>
              <a:t> me prépare</a:t>
            </a:r>
            <a:endParaRPr kumimoji="0" lang="en-US" altLang="fr-FR" sz="2400" b="1" i="0" u="none" strike="noStrike" kern="1200" cap="none" spc="0" normalizeH="0" baseline="0" noProof="0" dirty="0">
              <a:ln>
                <a:noFill/>
              </a:ln>
              <a:solidFill>
                <a:schemeClr val="tx1"/>
              </a:solidFill>
              <a:effectLst/>
              <a:uLnTx/>
              <a:uFillTx/>
              <a:latin typeface="Arial (Corps)"/>
              <a:ea typeface="+mj-ea"/>
              <a:cs typeface="+mj-cs"/>
            </a:endParaRPr>
          </a:p>
        </p:txBody>
      </p:sp>
      <p:sp>
        <p:nvSpPr>
          <p:cNvPr id="10" name="Content Placeholder 7"/>
          <p:cNvSpPr txBox="1">
            <a:spLocks/>
          </p:cNvSpPr>
          <p:nvPr/>
        </p:nvSpPr>
        <p:spPr>
          <a:xfrm>
            <a:off x="3429000" y="3200400"/>
            <a:ext cx="2514600" cy="3048000"/>
          </a:xfrm>
          <a:prstGeom prst="rect">
            <a:avLst/>
          </a:prstGeom>
          <a:solidFill>
            <a:schemeClr val="accent1">
              <a:lumMod val="40000"/>
              <a:lumOff val="60000"/>
            </a:schemeClr>
          </a:solidFill>
        </p:spPr>
        <p:txBody>
          <a:bodyPr vert="horz" lIns="91440" tIns="45720" rIns="91440" bIns="45720" rtlCol="0">
            <a:normAutofit fontScale="92500" lnSpcReduction="10000"/>
          </a:bodyPr>
          <a:lstStyle/>
          <a:p>
            <a:pPr marR="0" lvl="0" algn="l" defTabSz="914400" rtl="0" eaLnBrk="1" fontAlgn="auto" latinLnBrk="0" hangingPunct="1">
              <a:lnSpc>
                <a:spcPct val="100000"/>
              </a:lnSpc>
              <a:spcBef>
                <a:spcPct val="20000"/>
              </a:spcBef>
              <a:spcAft>
                <a:spcPts val="0"/>
              </a:spcAft>
              <a:buClrTx/>
              <a:buSzTx/>
              <a:tabLst/>
              <a:defRPr/>
            </a:pPr>
            <a:r>
              <a:rPr lang="fr-FR" sz="3200" dirty="0"/>
              <a:t>Elaboration</a:t>
            </a:r>
            <a:r>
              <a:rPr kumimoji="0" lang="fr-FR" sz="3200" b="0" i="0" u="none" strike="noStrike" kern="1200" cap="none" spc="0" normalizeH="0" noProof="0" dirty="0">
                <a:ln>
                  <a:noFill/>
                </a:ln>
                <a:solidFill>
                  <a:schemeClr val="tx1"/>
                </a:solidFill>
                <a:effectLst/>
                <a:uLnTx/>
                <a:uFillTx/>
              </a:rPr>
              <a:t> du plan d’urgence,  prise de dispositions et partage de responsabilités</a:t>
            </a:r>
            <a:endParaRPr kumimoji="0" lang="fr-FR" sz="3200" b="0" i="0" u="none" strike="noStrike" kern="1200" cap="none" spc="0" normalizeH="0" baseline="0" noProof="0" dirty="0">
              <a:ln>
                <a:noFill/>
              </a:ln>
              <a:solidFill>
                <a:schemeClr val="tx1"/>
              </a:solidFill>
              <a:effectLst/>
              <a:uLnTx/>
              <a:uFillTx/>
            </a:endParaRPr>
          </a:p>
        </p:txBody>
      </p:sp>
      <p:sp>
        <p:nvSpPr>
          <p:cNvPr id="11" name="Content Placeholder 7"/>
          <p:cNvSpPr txBox="1">
            <a:spLocks/>
          </p:cNvSpPr>
          <p:nvPr/>
        </p:nvSpPr>
        <p:spPr>
          <a:xfrm>
            <a:off x="6248400" y="3257550"/>
            <a:ext cx="2286000" cy="2990850"/>
          </a:xfrm>
          <a:prstGeom prst="rect">
            <a:avLst/>
          </a:prstGeom>
          <a:solidFill>
            <a:schemeClr val="accent1">
              <a:lumMod val="40000"/>
              <a:lumOff val="60000"/>
            </a:schemeClr>
          </a:solidFill>
        </p:spPr>
        <p:txBody>
          <a:bodyPr vert="horz" lIns="91440" tIns="45720" rIns="91440" bIns="45720" rtlCol="0">
            <a:normAutofit/>
          </a:bodyPr>
          <a:lstStyle/>
          <a:p>
            <a:pPr lvl="0">
              <a:spcBef>
                <a:spcPct val="20000"/>
              </a:spcBef>
              <a:defRPr/>
            </a:pPr>
            <a:r>
              <a:rPr lang="fr-FR" sz="3200" dirty="0"/>
              <a:t>Suivre le plan, protection et vigilance</a:t>
            </a:r>
            <a:endParaRPr kumimoji="0" lang="en-029"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2" name="Title 5"/>
          <p:cNvSpPr txBox="1">
            <a:spLocks/>
          </p:cNvSpPr>
          <p:nvPr/>
        </p:nvSpPr>
        <p:spPr>
          <a:xfrm>
            <a:off x="6134100" y="2133600"/>
            <a:ext cx="2514600" cy="800100"/>
          </a:xfrm>
          <a:prstGeom prst="rect">
            <a:avLst/>
          </a:prstGeom>
          <a:solidFill>
            <a:schemeClr val="accent2">
              <a:lumMod val="60000"/>
              <a:lumOff val="40000"/>
            </a:schemeClr>
          </a:solidFill>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altLang="fr-FR" sz="2400" b="1" i="0" u="none" strike="noStrike" kern="1200" cap="none" spc="0" normalizeH="0" baseline="0" noProof="0" dirty="0">
                <a:ln>
                  <a:noFill/>
                </a:ln>
                <a:solidFill>
                  <a:schemeClr val="tx1"/>
                </a:solidFill>
                <a:effectLst/>
                <a:uLnTx/>
                <a:uFillTx/>
                <a:latin typeface="Arial (Corps)"/>
                <a:ea typeface="+mj-ea"/>
                <a:cs typeface="+mj-cs"/>
              </a:rPr>
              <a:t>3. Je réagis</a:t>
            </a:r>
            <a:endParaRPr kumimoji="0" lang="en-US" altLang="fr-FR" sz="2400" b="1" i="0" u="none" strike="noStrike" kern="1200" cap="none" spc="0" normalizeH="0" baseline="0" noProof="0" dirty="0">
              <a:ln>
                <a:noFill/>
              </a:ln>
              <a:solidFill>
                <a:schemeClr val="tx1"/>
              </a:solidFill>
              <a:effectLst/>
              <a:uLnTx/>
              <a:uFillTx/>
              <a:latin typeface="Arial (Corps)"/>
              <a:ea typeface="+mj-ea"/>
              <a:cs typeface="+mj-cs"/>
            </a:endParaRPr>
          </a:p>
        </p:txBody>
      </p:sp>
      <p:sp>
        <p:nvSpPr>
          <p:cNvPr id="5" name="TextBox 4"/>
          <p:cNvSpPr txBox="1"/>
          <p:nvPr/>
        </p:nvSpPr>
        <p:spPr>
          <a:xfrm>
            <a:off x="285750" y="3200400"/>
            <a:ext cx="2762250" cy="3108543"/>
          </a:xfrm>
          <a:prstGeom prst="rect">
            <a:avLst/>
          </a:prstGeom>
          <a:solidFill>
            <a:schemeClr val="accent1">
              <a:lumMod val="40000"/>
              <a:lumOff val="60000"/>
            </a:schemeClr>
          </a:solidFill>
        </p:spPr>
        <p:txBody>
          <a:bodyPr wrap="square" rtlCol="0">
            <a:spAutoFit/>
          </a:bodyPr>
          <a:lstStyle/>
          <a:p>
            <a:r>
              <a:rPr lang="fr-FR" sz="2800" dirty="0"/>
              <a:t>Connaitre la famille, évaluation du risque, connaissance des lieux et routes d’évacuation</a:t>
            </a:r>
            <a:endParaRPr lang="en-029" sz="2800" dirty="0"/>
          </a:p>
        </p:txBody>
      </p:sp>
      <p:pic>
        <p:nvPicPr>
          <p:cNvPr id="13" name="Picture 7" descr="C:\Users\mission\Desktop\LOGO_SPGRD_CTESP_FRANCAIS-0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53200" y="159825"/>
            <a:ext cx="2088512" cy="6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3" descr="Bund_RGB_pos"/>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8600" y="159825"/>
            <a:ext cx="1320800" cy="251836"/>
          </a:xfrm>
          <a:prstGeom prst="rect">
            <a:avLst/>
          </a:prstGeom>
          <a:noFill/>
          <a:ln w="9525">
            <a:noFill/>
            <a:miter lim="800000"/>
            <a:headEnd/>
            <a:tailEnd/>
          </a:ln>
        </p:spPr>
      </p:pic>
    </p:spTree>
    <p:extLst>
      <p:ext uri="{BB962C8B-B14F-4D97-AF65-F5344CB8AC3E}">
        <p14:creationId xmlns:p14="http://schemas.microsoft.com/office/powerpoint/2010/main" val="3219465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0" grpId="0" animBg="1"/>
      <p:bldP spid="11" grpId="0" animBg="1"/>
      <p:bldP spid="12" grpId="0" animBg="1"/>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86200" y="1562100"/>
            <a:ext cx="2895600" cy="800100"/>
          </a:xfrm>
        </p:spPr>
        <p:txBody>
          <a:bodyPr>
            <a:noAutofit/>
          </a:bodyPr>
          <a:lstStyle/>
          <a:p>
            <a:pPr eaLnBrk="1" hangingPunct="1"/>
            <a:r>
              <a:rPr lang="fr-FR" altLang="fr-FR" sz="2800" b="1" dirty="0">
                <a:latin typeface="Arial (Corps)"/>
              </a:rPr>
              <a:t>Je m’informe</a:t>
            </a:r>
            <a:endParaRPr lang="en-US" altLang="fr-FR" sz="2800" b="1" dirty="0">
              <a:latin typeface="Arial (Corps)"/>
            </a:endParaRPr>
          </a:p>
        </p:txBody>
      </p:sp>
      <p:sp>
        <p:nvSpPr>
          <p:cNvPr id="5" name="Espace réservé du contenu 4"/>
          <p:cNvSpPr>
            <a:spLocks noGrp="1"/>
          </p:cNvSpPr>
          <p:nvPr>
            <p:ph idx="1"/>
          </p:nvPr>
        </p:nvSpPr>
        <p:spPr>
          <a:xfrm>
            <a:off x="381000" y="2789237"/>
            <a:ext cx="8763000" cy="3535363"/>
          </a:xfrm>
        </p:spPr>
        <p:txBody>
          <a:bodyPr rtlCol="0">
            <a:normAutofit fontScale="70000" lnSpcReduction="20000"/>
          </a:bodyPr>
          <a:lstStyle/>
          <a:p>
            <a:pPr eaLnBrk="1" hangingPunct="1">
              <a:lnSpc>
                <a:spcPct val="170000"/>
              </a:lnSpc>
              <a:spcAft>
                <a:spcPts val="1200"/>
              </a:spcAft>
              <a:buFont typeface="Wingdings" pitchFamily="2" charset="2"/>
              <a:buChar char="ü"/>
              <a:defRPr/>
            </a:pPr>
            <a:r>
              <a:rPr lang="fr-FR" sz="3400" dirty="0">
                <a:latin typeface="Arial (Corps)"/>
              </a:rPr>
              <a:t>Connaitre l’environnement et identifier les aléas</a:t>
            </a:r>
          </a:p>
          <a:p>
            <a:pPr>
              <a:lnSpc>
                <a:spcPct val="170000"/>
              </a:lnSpc>
              <a:spcAft>
                <a:spcPts val="1200"/>
              </a:spcAft>
              <a:buFont typeface="Wingdings" pitchFamily="2" charset="2"/>
              <a:buChar char="ü"/>
              <a:defRPr/>
            </a:pPr>
            <a:r>
              <a:rPr lang="fr-FR" sz="3400" dirty="0">
                <a:latin typeface="Arial (Corps)"/>
              </a:rPr>
              <a:t>Analyser le risque de la famille (capacité et vulnérabilité)</a:t>
            </a:r>
          </a:p>
          <a:p>
            <a:pPr>
              <a:lnSpc>
                <a:spcPct val="170000"/>
              </a:lnSpc>
              <a:spcAft>
                <a:spcPts val="1200"/>
              </a:spcAft>
              <a:buFont typeface="Wingdings" pitchFamily="2" charset="2"/>
              <a:buChar char="ü"/>
              <a:defRPr/>
            </a:pPr>
            <a:r>
              <a:rPr lang="fr-FR" sz="3400" dirty="0">
                <a:latin typeface="Arial (Corps)"/>
              </a:rPr>
              <a:t>Evaluer la résistance de la maison  </a:t>
            </a:r>
          </a:p>
          <a:p>
            <a:pPr>
              <a:lnSpc>
                <a:spcPct val="170000"/>
              </a:lnSpc>
              <a:spcAft>
                <a:spcPts val="1200"/>
              </a:spcAft>
              <a:buFont typeface="Wingdings" pitchFamily="2" charset="2"/>
              <a:buChar char="ü"/>
              <a:defRPr/>
            </a:pPr>
            <a:r>
              <a:rPr lang="fr-FR" sz="3400" dirty="0">
                <a:latin typeface="Arial (Corps)"/>
              </a:rPr>
              <a:t>Connaitre le plan d’urgence local et le système d’alerte </a:t>
            </a:r>
            <a:endParaRPr lang="fr-FR" sz="3400" dirty="0"/>
          </a:p>
          <a:p>
            <a:pPr eaLnBrk="1" fontAlgn="auto" hangingPunct="1">
              <a:lnSpc>
                <a:spcPct val="170000"/>
              </a:lnSpc>
              <a:spcAft>
                <a:spcPts val="1200"/>
              </a:spcAft>
              <a:buFont typeface="Wingdings" pitchFamily="2" charset="2"/>
              <a:buChar char="ü"/>
              <a:defRPr/>
            </a:pPr>
            <a:endParaRPr lang="fr-FR" dirty="0"/>
          </a:p>
          <a:p>
            <a:pPr eaLnBrk="1" fontAlgn="auto" hangingPunct="1">
              <a:lnSpc>
                <a:spcPct val="170000"/>
              </a:lnSpc>
              <a:spcAft>
                <a:spcPts val="1200"/>
              </a:spcAft>
              <a:buFont typeface="Wingdings" pitchFamily="2" charset="2"/>
              <a:buChar char="ü"/>
              <a:defRPr/>
            </a:pPr>
            <a:endParaRPr lang="fr-FR" dirty="0"/>
          </a:p>
          <a:p>
            <a:pPr eaLnBrk="1" fontAlgn="auto" hangingPunct="1">
              <a:lnSpc>
                <a:spcPct val="170000"/>
              </a:lnSpc>
              <a:spcAft>
                <a:spcPts val="1200"/>
              </a:spcAft>
              <a:buFont typeface="Wingdings" pitchFamily="2" charset="2"/>
              <a:buChar char="ü"/>
              <a:defRPr/>
            </a:pPr>
            <a:endParaRPr lang="en-US" dirty="0"/>
          </a:p>
        </p:txBody>
      </p:sp>
      <p:sp>
        <p:nvSpPr>
          <p:cNvPr id="7" name="Right Arrow 6"/>
          <p:cNvSpPr/>
          <p:nvPr/>
        </p:nvSpPr>
        <p:spPr>
          <a:xfrm>
            <a:off x="609600" y="1524000"/>
            <a:ext cx="2895600" cy="838200"/>
          </a:xfrm>
          <a:prstGeom prst="rightArrow">
            <a:avLst/>
          </a:prstGeom>
        </p:spPr>
        <p:style>
          <a:lnRef idx="3">
            <a:schemeClr val="lt1"/>
          </a:lnRef>
          <a:fillRef idx="1">
            <a:schemeClr val="accent1"/>
          </a:fillRef>
          <a:effectRef idx="1">
            <a:schemeClr val="accent1"/>
          </a:effectRef>
          <a:fontRef idx="minor">
            <a:schemeClr val="lt1"/>
          </a:fontRef>
        </p:style>
        <p:txBody>
          <a:bodyPr anchor="ctr"/>
          <a:lstStyle/>
          <a:p>
            <a:pPr algn="ctr">
              <a:defRPr/>
            </a:pPr>
            <a:r>
              <a:rPr lang="fr-FR" sz="2800" b="1" dirty="0">
                <a:solidFill>
                  <a:schemeClr val="tx1"/>
                </a:solidFill>
              </a:rPr>
              <a:t>Premièrement</a:t>
            </a:r>
            <a:endParaRPr lang="en-US" sz="2800" b="1" dirty="0">
              <a:solidFill>
                <a:schemeClr val="tx1"/>
              </a:solidFill>
            </a:endParaRPr>
          </a:p>
        </p:txBody>
      </p:sp>
      <p:pic>
        <p:nvPicPr>
          <p:cNvPr id="22533" name="Picture 5" descr="D:\Mes Documents\GRD_HI_ 2014\Formation\PLAN URGENCE FAMILIALE\img_infos_eco_84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7600" y="876300"/>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1981200" y="786825"/>
            <a:ext cx="5056192" cy="584775"/>
          </a:xfrm>
          <a:prstGeom prst="rect">
            <a:avLst/>
          </a:prstGeom>
        </p:spPr>
        <p:txBody>
          <a:bodyPr wrap="none">
            <a:spAutoFit/>
          </a:bodyPr>
          <a:lstStyle/>
          <a:p>
            <a:r>
              <a:rPr lang="fr-FR" altLang="fr-FR" sz="3200" b="1" dirty="0">
                <a:latin typeface="arial (En-têtes)"/>
              </a:rPr>
              <a:t>Etapes de la préparation </a:t>
            </a:r>
            <a:endParaRPr lang="fr-FR" sz="4800" dirty="0">
              <a:latin typeface="arial (En-têtes)"/>
            </a:endParaRPr>
          </a:p>
        </p:txBody>
      </p:sp>
      <p:pic>
        <p:nvPicPr>
          <p:cNvPr id="8" name="Picture 7" descr="C:\Users\mission\Desktop\LOGO_SPGRD_CTESP_FRANCAIS-0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11043" y="141349"/>
            <a:ext cx="2400300" cy="720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descr="Bund_RGB_pos"/>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6443" y="141349"/>
            <a:ext cx="1981200" cy="485775"/>
          </a:xfrm>
          <a:prstGeom prst="rect">
            <a:avLst/>
          </a:prstGeom>
          <a:noFill/>
          <a:ln w="9525">
            <a:noFill/>
            <a:miter lim="800000"/>
            <a:headEnd/>
            <a:tailEnd/>
          </a:ln>
        </p:spPr>
      </p:pic>
    </p:spTree>
    <p:extLst>
      <p:ext uri="{BB962C8B-B14F-4D97-AF65-F5344CB8AC3E}">
        <p14:creationId xmlns:p14="http://schemas.microsoft.com/office/powerpoint/2010/main" val="3219465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itle 5"/>
          <p:cNvSpPr>
            <a:spLocks noGrp="1"/>
          </p:cNvSpPr>
          <p:nvPr>
            <p:ph type="title"/>
          </p:nvPr>
        </p:nvSpPr>
        <p:spPr>
          <a:xfrm>
            <a:off x="4114800" y="514350"/>
            <a:ext cx="4419600" cy="834189"/>
          </a:xfrm>
        </p:spPr>
        <p:txBody>
          <a:bodyPr>
            <a:noAutofit/>
          </a:bodyPr>
          <a:lstStyle/>
          <a:p>
            <a:pPr eaLnBrk="1" hangingPunct="1"/>
            <a:r>
              <a:rPr lang="fr-FR" altLang="fr-FR" sz="3200" b="1" dirty="0">
                <a:latin typeface="Arial (Corps)"/>
              </a:rPr>
              <a:t>Je me prépare</a:t>
            </a:r>
            <a:endParaRPr lang="en-US" altLang="fr-FR" sz="3200" b="1" dirty="0">
              <a:latin typeface="Arial (Corps)"/>
            </a:endParaRPr>
          </a:p>
        </p:txBody>
      </p:sp>
      <p:sp>
        <p:nvSpPr>
          <p:cNvPr id="3" name="Content Placeholder 2"/>
          <p:cNvSpPr>
            <a:spLocks noGrp="1"/>
          </p:cNvSpPr>
          <p:nvPr>
            <p:ph idx="1"/>
          </p:nvPr>
        </p:nvSpPr>
        <p:spPr>
          <a:xfrm>
            <a:off x="228600" y="1600200"/>
            <a:ext cx="8915400" cy="5029200"/>
          </a:xfrm>
        </p:spPr>
        <p:txBody>
          <a:bodyPr rtlCol="0">
            <a:noAutofit/>
          </a:bodyPr>
          <a:lstStyle/>
          <a:p>
            <a:pPr>
              <a:lnSpc>
                <a:spcPct val="150000"/>
              </a:lnSpc>
              <a:spcBef>
                <a:spcPts val="0"/>
              </a:spcBef>
              <a:spcAft>
                <a:spcPts val="1200"/>
              </a:spcAft>
              <a:buFont typeface="Wingdings" pitchFamily="2" charset="2"/>
              <a:buChar char="ü"/>
              <a:defRPr/>
            </a:pPr>
            <a:r>
              <a:rPr lang="fr-FR" sz="2200" dirty="0">
                <a:latin typeface="Arial (Corps)"/>
              </a:rPr>
              <a:t>Choisir le lieu d’évacuation/point de rencontre le plus approprié</a:t>
            </a:r>
          </a:p>
          <a:p>
            <a:pPr>
              <a:lnSpc>
                <a:spcPct val="150000"/>
              </a:lnSpc>
              <a:spcBef>
                <a:spcPts val="0"/>
              </a:spcBef>
              <a:spcAft>
                <a:spcPts val="1200"/>
              </a:spcAft>
              <a:buFont typeface="Wingdings" pitchFamily="2" charset="2"/>
              <a:buChar char="ü"/>
              <a:defRPr/>
            </a:pPr>
            <a:r>
              <a:rPr lang="fr-FR" sz="2200" dirty="0">
                <a:latin typeface="Arial (Corps)"/>
              </a:rPr>
              <a:t>Préparer le kit d’urgence qui répond aux besoins de tous</a:t>
            </a:r>
          </a:p>
          <a:p>
            <a:pPr>
              <a:lnSpc>
                <a:spcPct val="150000"/>
              </a:lnSpc>
              <a:spcBef>
                <a:spcPts val="0"/>
              </a:spcBef>
              <a:spcAft>
                <a:spcPts val="1200"/>
              </a:spcAft>
              <a:buFont typeface="Wingdings" pitchFamily="2" charset="2"/>
              <a:buChar char="ü"/>
              <a:defRPr/>
            </a:pPr>
            <a:r>
              <a:rPr lang="fr-FR" sz="2200" dirty="0">
                <a:latin typeface="Arial (Corps)"/>
              </a:rPr>
              <a:t>Partager les responsabilités au sein de la famille  </a:t>
            </a:r>
          </a:p>
          <a:p>
            <a:pPr>
              <a:lnSpc>
                <a:spcPct val="150000"/>
              </a:lnSpc>
              <a:spcBef>
                <a:spcPts val="0"/>
              </a:spcBef>
              <a:spcAft>
                <a:spcPts val="1200"/>
              </a:spcAft>
              <a:buFont typeface="Wingdings" pitchFamily="2" charset="2"/>
              <a:buChar char="ü"/>
              <a:defRPr/>
            </a:pPr>
            <a:r>
              <a:rPr lang="fr-FR" sz="2200" dirty="0">
                <a:latin typeface="Arial (Corps)"/>
              </a:rPr>
              <a:t>Protéger les documents et les archives, les biens et les animaux</a:t>
            </a:r>
          </a:p>
          <a:p>
            <a:pPr eaLnBrk="1" hangingPunct="1">
              <a:lnSpc>
                <a:spcPct val="150000"/>
              </a:lnSpc>
              <a:spcBef>
                <a:spcPts val="0"/>
              </a:spcBef>
              <a:spcAft>
                <a:spcPts val="1200"/>
              </a:spcAft>
              <a:buFont typeface="Wingdings" pitchFamily="2" charset="2"/>
              <a:buChar char="ü"/>
              <a:defRPr/>
            </a:pPr>
            <a:r>
              <a:rPr lang="fr-FR" sz="2200" dirty="0">
                <a:latin typeface="Arial (Corps)"/>
              </a:rPr>
              <a:t>Consolider la maison (renforcer le toit, les parois…)</a:t>
            </a:r>
          </a:p>
          <a:p>
            <a:pPr eaLnBrk="1" hangingPunct="1">
              <a:lnSpc>
                <a:spcPct val="150000"/>
              </a:lnSpc>
              <a:spcBef>
                <a:spcPts val="0"/>
              </a:spcBef>
              <a:spcAft>
                <a:spcPts val="1200"/>
              </a:spcAft>
              <a:buFont typeface="Wingdings" pitchFamily="2" charset="2"/>
              <a:buChar char="ü"/>
              <a:defRPr/>
            </a:pPr>
            <a:r>
              <a:rPr lang="fr-FR" sz="2200" dirty="0">
                <a:latin typeface="Arial (Corps)"/>
              </a:rPr>
              <a:t>Nettoyer les canaux et débrancher les arbres proches</a:t>
            </a:r>
          </a:p>
          <a:p>
            <a:pPr>
              <a:lnSpc>
                <a:spcPct val="150000"/>
              </a:lnSpc>
              <a:spcBef>
                <a:spcPts val="0"/>
              </a:spcBef>
              <a:spcAft>
                <a:spcPts val="1200"/>
              </a:spcAft>
              <a:buFont typeface="Wingdings" pitchFamily="2" charset="2"/>
              <a:buChar char="ü"/>
              <a:defRPr/>
            </a:pPr>
            <a:r>
              <a:rPr lang="fr-FR" sz="2200" dirty="0">
                <a:latin typeface="Arial (Corps)"/>
              </a:rPr>
              <a:t>Rester attentif et suivre les consignes des autorités </a:t>
            </a:r>
            <a:endParaRPr lang="en-US" sz="2200" dirty="0"/>
          </a:p>
        </p:txBody>
      </p:sp>
      <p:sp>
        <p:nvSpPr>
          <p:cNvPr id="4" name="Right Arrow 3"/>
          <p:cNvSpPr/>
          <p:nvPr/>
        </p:nvSpPr>
        <p:spPr>
          <a:xfrm>
            <a:off x="533400" y="514350"/>
            <a:ext cx="3352800" cy="914400"/>
          </a:xfrm>
          <a:prstGeom prst="rightArrow">
            <a:avLst/>
          </a:prstGeom>
        </p:spPr>
        <p:style>
          <a:lnRef idx="3">
            <a:schemeClr val="lt1"/>
          </a:lnRef>
          <a:fillRef idx="1">
            <a:schemeClr val="accent1"/>
          </a:fillRef>
          <a:effectRef idx="1">
            <a:schemeClr val="accent1"/>
          </a:effectRef>
          <a:fontRef idx="minor">
            <a:schemeClr val="lt1"/>
          </a:fontRef>
        </p:style>
        <p:txBody>
          <a:bodyPr anchor="ctr"/>
          <a:lstStyle/>
          <a:p>
            <a:pPr algn="ctr">
              <a:defRPr/>
            </a:pPr>
            <a:r>
              <a:rPr lang="fr-FR" sz="2800" b="1" dirty="0">
                <a:solidFill>
                  <a:schemeClr val="tx1"/>
                </a:solidFill>
                <a:latin typeface="Arial (Corps)"/>
              </a:rPr>
              <a:t>Deuxièmement</a:t>
            </a:r>
            <a:endParaRPr lang="en-US" sz="2800" b="1" dirty="0">
              <a:solidFill>
                <a:schemeClr val="tx1"/>
              </a:solidFill>
              <a:latin typeface="Arial (Corps)"/>
            </a:endParaRPr>
          </a:p>
        </p:txBody>
      </p:sp>
      <p:pic>
        <p:nvPicPr>
          <p:cNvPr id="6" name="Picture 7" descr="C:\Users\mission\Desktop\LOGO_SPGRD_CTESP_FRANCAIS-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00800" y="68324"/>
            <a:ext cx="2400300" cy="720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Bund_RGB_pos"/>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 y="68324"/>
            <a:ext cx="1981200" cy="485775"/>
          </a:xfrm>
          <a:prstGeom prst="rect">
            <a:avLst/>
          </a:prstGeom>
          <a:noFill/>
          <a:ln w="9525">
            <a:noFill/>
            <a:miter lim="800000"/>
            <a:headEnd/>
            <a:tailEnd/>
          </a:ln>
        </p:spPr>
      </p:pic>
    </p:spTree>
    <p:extLst>
      <p:ext uri="{BB962C8B-B14F-4D97-AF65-F5344CB8AC3E}">
        <p14:creationId xmlns:p14="http://schemas.microsoft.com/office/powerpoint/2010/main" val="4233490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324100"/>
            <a:ext cx="8686800" cy="4229100"/>
          </a:xfrm>
        </p:spPr>
        <p:txBody>
          <a:bodyPr>
            <a:noAutofit/>
          </a:bodyPr>
          <a:lstStyle/>
          <a:p>
            <a:pPr eaLnBrk="1" hangingPunct="1">
              <a:lnSpc>
                <a:spcPct val="150000"/>
              </a:lnSpc>
              <a:spcBef>
                <a:spcPts val="0"/>
              </a:spcBef>
              <a:spcAft>
                <a:spcPts val="1200"/>
              </a:spcAft>
              <a:buFont typeface="Wingdings" pitchFamily="2" charset="2"/>
              <a:buChar char="ü"/>
            </a:pPr>
            <a:r>
              <a:rPr lang="fr-FR" altLang="fr-FR" sz="2200" dirty="0">
                <a:latin typeface="Arial (Corps)"/>
              </a:rPr>
              <a:t>Vérifier le plan et le kit d’urgence </a:t>
            </a:r>
          </a:p>
          <a:p>
            <a:pPr eaLnBrk="1" hangingPunct="1">
              <a:lnSpc>
                <a:spcPct val="150000"/>
              </a:lnSpc>
              <a:spcBef>
                <a:spcPts val="0"/>
              </a:spcBef>
              <a:spcAft>
                <a:spcPts val="1200"/>
              </a:spcAft>
              <a:buFont typeface="Wingdings" pitchFamily="2" charset="2"/>
              <a:buChar char="ü"/>
            </a:pPr>
            <a:r>
              <a:rPr lang="fr-FR" altLang="fr-FR" sz="2200" dirty="0">
                <a:latin typeface="Arial (Corps)"/>
              </a:rPr>
              <a:t>Evacuer ou rester à la maison selon le plan</a:t>
            </a:r>
          </a:p>
          <a:p>
            <a:pPr eaLnBrk="1" hangingPunct="1">
              <a:lnSpc>
                <a:spcPct val="150000"/>
              </a:lnSpc>
              <a:spcBef>
                <a:spcPts val="0"/>
              </a:spcBef>
              <a:spcAft>
                <a:spcPts val="1200"/>
              </a:spcAft>
              <a:buFont typeface="Wingdings" pitchFamily="2" charset="2"/>
              <a:buChar char="ü"/>
            </a:pPr>
            <a:r>
              <a:rPr lang="fr-FR" altLang="fr-FR" sz="2200" dirty="0">
                <a:latin typeface="Arial (Corps)"/>
              </a:rPr>
              <a:t>Attendre jusqu’à ce que les autorités informent la fin du passage de l’aléa </a:t>
            </a:r>
          </a:p>
          <a:p>
            <a:pPr eaLnBrk="1" hangingPunct="1">
              <a:lnSpc>
                <a:spcPct val="150000"/>
              </a:lnSpc>
              <a:spcBef>
                <a:spcPts val="0"/>
              </a:spcBef>
              <a:spcAft>
                <a:spcPts val="1200"/>
              </a:spcAft>
              <a:buFont typeface="Wingdings" pitchFamily="2" charset="2"/>
              <a:buChar char="ü"/>
            </a:pPr>
            <a:r>
              <a:rPr lang="fr-FR" altLang="fr-FR" sz="2200" dirty="0">
                <a:latin typeface="Arial (Corps)"/>
              </a:rPr>
              <a:t>Garder le calme et attendre que la situation redevienne normale</a:t>
            </a:r>
          </a:p>
          <a:p>
            <a:pPr>
              <a:lnSpc>
                <a:spcPct val="150000"/>
              </a:lnSpc>
              <a:spcBef>
                <a:spcPts val="0"/>
              </a:spcBef>
              <a:spcAft>
                <a:spcPts val="1200"/>
              </a:spcAft>
              <a:buFont typeface="Wingdings" pitchFamily="2" charset="2"/>
              <a:buChar char="ü"/>
            </a:pPr>
            <a:r>
              <a:rPr lang="fr-FR" altLang="fr-FR" sz="2200" dirty="0">
                <a:latin typeface="Arial (Corps)"/>
              </a:rPr>
              <a:t>Rester attentif et suivre les consignes des autorités </a:t>
            </a:r>
          </a:p>
        </p:txBody>
      </p:sp>
      <p:sp>
        <p:nvSpPr>
          <p:cNvPr id="4" name="Right Arrow 3"/>
          <p:cNvSpPr/>
          <p:nvPr/>
        </p:nvSpPr>
        <p:spPr>
          <a:xfrm>
            <a:off x="533400" y="609600"/>
            <a:ext cx="3581400" cy="1258162"/>
          </a:xfrm>
          <a:prstGeom prst="rightArrow">
            <a:avLst/>
          </a:prstGeom>
        </p:spPr>
        <p:style>
          <a:lnRef idx="3">
            <a:schemeClr val="lt1"/>
          </a:lnRef>
          <a:fillRef idx="1">
            <a:schemeClr val="accent1"/>
          </a:fillRef>
          <a:effectRef idx="1">
            <a:schemeClr val="accent1"/>
          </a:effectRef>
          <a:fontRef idx="minor">
            <a:schemeClr val="lt1"/>
          </a:fontRef>
        </p:style>
        <p:txBody>
          <a:bodyPr anchor="ctr"/>
          <a:lstStyle/>
          <a:p>
            <a:pPr algn="ctr">
              <a:defRPr/>
            </a:pPr>
            <a:r>
              <a:rPr lang="fr-FR" sz="2800" b="1" dirty="0">
                <a:solidFill>
                  <a:schemeClr val="tx1"/>
                </a:solidFill>
                <a:latin typeface="Arial (Corps)"/>
              </a:rPr>
              <a:t>Troisièmement</a:t>
            </a:r>
            <a:r>
              <a:rPr lang="fr-FR" sz="2400" b="1" dirty="0">
                <a:solidFill>
                  <a:schemeClr val="bg1"/>
                </a:solidFill>
              </a:rPr>
              <a:t> </a:t>
            </a:r>
            <a:endParaRPr lang="en-US" sz="2400" b="1" dirty="0">
              <a:solidFill>
                <a:schemeClr val="bg1"/>
              </a:solidFill>
            </a:endParaRPr>
          </a:p>
        </p:txBody>
      </p:sp>
      <p:pic>
        <p:nvPicPr>
          <p:cNvPr id="5" name="Picture 6" descr="http://www.ecrireundiscours.com/wp-content/uploads/2012/07/pr%C3%A9paration-discour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2800" y="1069494"/>
            <a:ext cx="1447800" cy="1047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4343400" y="868115"/>
            <a:ext cx="2590800" cy="584775"/>
          </a:xfrm>
          <a:prstGeom prst="rect">
            <a:avLst/>
          </a:prstGeom>
        </p:spPr>
        <p:txBody>
          <a:bodyPr wrap="square">
            <a:spAutoFit/>
          </a:bodyPr>
          <a:lstStyle/>
          <a:p>
            <a:r>
              <a:rPr lang="fr-FR" altLang="fr-FR" sz="3200" b="1" dirty="0">
                <a:latin typeface="Arial (Corps)"/>
              </a:rPr>
              <a:t>Je réagis…</a:t>
            </a:r>
            <a:endParaRPr lang="fr-FR" sz="3200" dirty="0">
              <a:latin typeface="Arial (Corps)"/>
            </a:endParaRPr>
          </a:p>
        </p:txBody>
      </p:sp>
      <p:pic>
        <p:nvPicPr>
          <p:cNvPr id="6" name="Picture 7" descr="C:\Users\mission\Desktop\LOGO_SPGRD_CTESP_FRANCAIS-0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11043" y="141349"/>
            <a:ext cx="2400300" cy="720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Bund_RGB_pos"/>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6443" y="141349"/>
            <a:ext cx="1981200" cy="485775"/>
          </a:xfrm>
          <a:prstGeom prst="rect">
            <a:avLst/>
          </a:prstGeom>
          <a:noFill/>
          <a:ln w="9525">
            <a:noFill/>
            <a:miter lim="800000"/>
            <a:headEnd/>
            <a:tailEnd/>
          </a:ln>
        </p:spPr>
      </p:pic>
    </p:spTree>
    <p:extLst>
      <p:ext uri="{BB962C8B-B14F-4D97-AF65-F5344CB8AC3E}">
        <p14:creationId xmlns:p14="http://schemas.microsoft.com/office/powerpoint/2010/main" val="2000137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628</Words>
  <Application>Microsoft Office PowerPoint</Application>
  <PresentationFormat>On-screen Show (4:3)</PresentationFormat>
  <Paragraphs>65</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Arial (Corps)</vt:lpstr>
      <vt:lpstr>Arial (En-têtes)</vt:lpstr>
      <vt:lpstr>Calibri</vt:lpstr>
      <vt:lpstr>Wingdings</vt:lpstr>
      <vt:lpstr>Office Theme</vt:lpstr>
      <vt:lpstr>PowerPoint Presentation</vt:lpstr>
      <vt:lpstr>Les scénarios</vt:lpstr>
      <vt:lpstr>Scénario 1</vt:lpstr>
      <vt:lpstr>Scénario 2</vt:lpstr>
      <vt:lpstr>Scénario 3</vt:lpstr>
      <vt:lpstr>1. Je m’informe</vt:lpstr>
      <vt:lpstr>Je m’informe</vt:lpstr>
      <vt:lpstr>Je me prépare</vt:lpstr>
      <vt:lpstr>PowerPoint Presentation</vt:lpstr>
      <vt:lpstr>PowerPoint Presentation</vt:lpstr>
      <vt:lpstr>PowerPoint Presentation</vt:lpstr>
      <vt:lpstr>Messages clés</vt:lpstr>
      <vt:lpstr>Messages clés (suite)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mission</dc:creator>
  <cp:lastModifiedBy>Franck Junior</cp:lastModifiedBy>
  <cp:revision>55</cp:revision>
  <dcterms:created xsi:type="dcterms:W3CDTF">2015-03-25T16:17:18Z</dcterms:created>
  <dcterms:modified xsi:type="dcterms:W3CDTF">2024-05-29T12:10:08Z</dcterms:modified>
</cp:coreProperties>
</file>