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66" r:id="rId4"/>
    <p:sldId id="265" r:id="rId5"/>
    <p:sldId id="261" r:id="rId6"/>
    <p:sldId id="267" r:id="rId7"/>
    <p:sldId id="264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2154436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spc="-5" dirty="0" smtClean="0"/>
              <a:t>Atelier </a:t>
            </a:r>
            <a:r>
              <a:rPr lang="fr-FR" spc="-5" dirty="0"/>
              <a:t>formation création et /ou redynamisation de CLPC (Comité Local de Protection Civile) </a:t>
            </a:r>
            <a:br>
              <a:rPr lang="fr-FR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5652655"/>
            <a:ext cx="5486400" cy="42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</a:t>
            </a: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</a:t>
            </a:r>
            <a:endParaRPr lang="fr-FR" sz="20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4693" y="2895600"/>
            <a:ext cx="9199245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LECON # 2</a:t>
            </a:r>
            <a:br>
              <a:rPr lang="fr-FR" dirty="0" smtClean="0"/>
            </a:br>
            <a:r>
              <a:rPr lang="fr-FR" dirty="0" smtClean="0"/>
              <a:t> ANALIZ RISK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 LESON 2 SA SE: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1125200" cy="3810000"/>
          </a:xfrm>
          <a:prstGeom prst="rect">
            <a:avLst/>
          </a:prstGeom>
        </p:spPr>
        <p:txBody>
          <a:bodyPr wrap="square" lIns="0" tIns="0" rIns="0" bIns="0">
            <a:normAutofit fontScale="55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8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Sansibilize</a:t>
            </a:r>
            <a:r>
              <a:rPr lang="fr-FR" sz="8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anviwònman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imedya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ede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idantifye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analize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tou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prevansyon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pwoteje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latin typeface="Arial" panose="020B0604020202020204" pitchFamily="34" charset="0"/>
                <a:cs typeface="Arial" panose="020B0604020202020204" pitchFamily="34" charset="0"/>
              </a:rPr>
              <a:t>popilasyon</a:t>
            </a:r>
            <a:r>
              <a:rPr lang="fr-FR" sz="8600" kern="0" dirty="0">
                <a:latin typeface="Arial" panose="020B0604020202020204" pitchFamily="34" charset="0"/>
                <a:cs typeface="Arial" panose="020B0604020202020204" pitchFamily="34" charset="0"/>
              </a:rPr>
              <a:t> an.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9532" y="1150618"/>
            <a:ext cx="9199245" cy="8305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/>
              <a:t>KONTNI LESON AN:</a:t>
            </a:r>
            <a:endParaRPr lang="fr-CH" sz="4000" dirty="0"/>
          </a:p>
          <a:p>
            <a:pPr algn="ctr"/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89532" y="2347327"/>
            <a:ext cx="9383267" cy="381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Leson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sa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ap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atelye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travay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Yonn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pou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idantifye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analize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epi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lot la  pou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prepare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plan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prevansyon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 smtClean="0"/>
              <a:t>Zouti</a:t>
            </a:r>
            <a:r>
              <a:rPr lang="fr-CH" sz="4000" dirty="0" smtClean="0"/>
              <a:t> </a:t>
            </a:r>
            <a:r>
              <a:rPr lang="fr-CH" sz="4000" dirty="0"/>
              <a:t>1- </a:t>
            </a:r>
            <a:r>
              <a:rPr lang="fr-CH" sz="4000" dirty="0" err="1"/>
              <a:t>Idantifikasyon</a:t>
            </a:r>
            <a:r>
              <a:rPr lang="fr-CH" sz="4000" dirty="0"/>
              <a:t> </a:t>
            </a:r>
            <a:r>
              <a:rPr lang="fr-CH" sz="4000" dirty="0" err="1"/>
              <a:t>ak</a:t>
            </a:r>
            <a:r>
              <a:rPr lang="fr-CH" sz="4000" dirty="0"/>
              <a:t> </a:t>
            </a:r>
            <a:r>
              <a:rPr lang="fr-CH" sz="4000" dirty="0" err="1"/>
              <a:t>analiz</a:t>
            </a:r>
            <a:r>
              <a:rPr lang="fr-CH" sz="4000" dirty="0"/>
              <a:t> </a:t>
            </a:r>
            <a:r>
              <a:rPr lang="fr-CH" sz="4000" dirty="0" err="1"/>
              <a:t>risk</a:t>
            </a:r>
            <a:r>
              <a:rPr lang="fr-CH" sz="4000" dirty="0"/>
              <a:t> </a:t>
            </a:r>
            <a:r>
              <a:rPr lang="fr-CH" sz="4000" dirty="0" smtClean="0"/>
              <a:t>local</a:t>
            </a:r>
          </a:p>
          <a:p>
            <a:pPr algn="ctr"/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143000"/>
            <a:ext cx="6248400" cy="6096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fr-CH" sz="4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reflechi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sa. </a:t>
            </a:r>
            <a:endParaRPr lang="fr-CH" sz="48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fr-CH" sz="4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Rezilta</a:t>
            </a: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montaj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nenpòt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tip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endParaRPr lang="en-US" sz="20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7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84482"/>
              </p:ext>
            </p:extLst>
          </p:nvPr>
        </p:nvGraphicFramePr>
        <p:xfrm>
          <a:off x="1524001" y="2286001"/>
          <a:ext cx="9829800" cy="4335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759">
                  <a:extLst>
                    <a:ext uri="{9D8B030D-6E8A-4147-A177-3AD203B41FA5}">
                      <a16:colId xmlns:a16="http://schemas.microsoft.com/office/drawing/2014/main" val="762991007"/>
                    </a:ext>
                  </a:extLst>
                </a:gridCol>
                <a:gridCol w="1701311">
                  <a:extLst>
                    <a:ext uri="{9D8B030D-6E8A-4147-A177-3AD203B41FA5}">
                      <a16:colId xmlns:a16="http://schemas.microsoft.com/office/drawing/2014/main" val="1352414106"/>
                    </a:ext>
                  </a:extLst>
                </a:gridCol>
                <a:gridCol w="1890347">
                  <a:extLst>
                    <a:ext uri="{9D8B030D-6E8A-4147-A177-3AD203B41FA5}">
                      <a16:colId xmlns:a16="http://schemas.microsoft.com/office/drawing/2014/main" val="415292541"/>
                    </a:ext>
                  </a:extLst>
                </a:gridCol>
                <a:gridCol w="1890347">
                  <a:extLst>
                    <a:ext uri="{9D8B030D-6E8A-4147-A177-3AD203B41FA5}">
                      <a16:colId xmlns:a16="http://schemas.microsoft.com/office/drawing/2014/main" val="3303983650"/>
                    </a:ext>
                  </a:extLst>
                </a:gridCol>
                <a:gridCol w="2930036">
                  <a:extLst>
                    <a:ext uri="{9D8B030D-6E8A-4147-A177-3AD203B41FA5}">
                      <a16:colId xmlns:a16="http://schemas.microsoft.com/office/drawing/2014/main" val="2572584705"/>
                    </a:ext>
                  </a:extLst>
                </a:gridCol>
              </a:tblGrid>
              <a:tr h="1327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Lokalite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idantifye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Kòz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Konsekans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Kantite</a:t>
                      </a: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fanmi</a:t>
                      </a: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2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</a:t>
                      </a: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2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ekspoze</a:t>
                      </a:r>
                      <a:r>
                        <a:rPr lang="de-CH" sz="28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e-CH" sz="2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Vilnerab</a:t>
                      </a:r>
                      <a:r>
                        <a:rPr lang="de-CH" sz="2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19664"/>
                  </a:ext>
                </a:extLst>
              </a:tr>
              <a:tr h="28632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28884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 smtClean="0"/>
              <a:t>Zouti</a:t>
            </a:r>
            <a:r>
              <a:rPr lang="fr-CH" sz="4000" dirty="0" smtClean="0"/>
              <a:t> </a:t>
            </a:r>
            <a:r>
              <a:rPr lang="fr-CH" sz="4000" dirty="0"/>
              <a:t>2- Plan </a:t>
            </a:r>
            <a:r>
              <a:rPr lang="fr-CH" sz="4000" dirty="0" err="1"/>
              <a:t>prevansyon</a:t>
            </a:r>
            <a:r>
              <a:rPr lang="fr-CH" sz="4000" dirty="0"/>
              <a:t> </a:t>
            </a:r>
            <a:r>
              <a:rPr lang="fr-CH" sz="4000" dirty="0" err="1"/>
              <a:t>risk</a:t>
            </a:r>
            <a:r>
              <a:rPr lang="fr-CH" sz="4000" dirty="0"/>
              <a:t> </a:t>
            </a:r>
            <a:r>
              <a:rPr lang="fr-CH" sz="4000" dirty="0" err="1"/>
              <a:t>lokal</a:t>
            </a:r>
            <a:r>
              <a:rPr lang="fr-CH" sz="4000" dirty="0"/>
              <a:t> </a:t>
            </a:r>
            <a:r>
              <a:rPr lang="fr-CH" sz="4000" dirty="0" err="1"/>
              <a:t>yo</a:t>
            </a:r>
            <a:r>
              <a:rPr lang="fr-CH" sz="4000" dirty="0"/>
              <a:t>…</a:t>
            </a:r>
            <a:endParaRPr lang="fr-CH" sz="4000" dirty="0" smtClean="0"/>
          </a:p>
          <a:p>
            <a:pPr algn="ctr"/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143000"/>
            <a:ext cx="6248400" cy="6096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fr-CH" sz="4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reflechi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sa. </a:t>
            </a:r>
            <a:endParaRPr lang="fr-CH" sz="48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fr-CH" sz="4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Rezilta</a:t>
            </a: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montaj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nenpòt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tip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endParaRPr lang="en-US" sz="20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343020"/>
              </p:ext>
            </p:extLst>
          </p:nvPr>
        </p:nvGraphicFramePr>
        <p:xfrm>
          <a:off x="1219200" y="1981200"/>
          <a:ext cx="9677399" cy="4343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9528">
                  <a:extLst>
                    <a:ext uri="{9D8B030D-6E8A-4147-A177-3AD203B41FA5}">
                      <a16:colId xmlns:a16="http://schemas.microsoft.com/office/drawing/2014/main" val="899258357"/>
                    </a:ext>
                  </a:extLst>
                </a:gridCol>
                <a:gridCol w="1473998">
                  <a:extLst>
                    <a:ext uri="{9D8B030D-6E8A-4147-A177-3AD203B41FA5}">
                      <a16:colId xmlns:a16="http://schemas.microsoft.com/office/drawing/2014/main" val="491761478"/>
                    </a:ext>
                  </a:extLst>
                </a:gridCol>
                <a:gridCol w="2022403">
                  <a:extLst>
                    <a:ext uri="{9D8B030D-6E8A-4147-A177-3AD203B41FA5}">
                      <a16:colId xmlns:a16="http://schemas.microsoft.com/office/drawing/2014/main" val="3028144686"/>
                    </a:ext>
                  </a:extLst>
                </a:gridCol>
                <a:gridCol w="1452269">
                  <a:extLst>
                    <a:ext uri="{9D8B030D-6E8A-4147-A177-3AD203B41FA5}">
                      <a16:colId xmlns:a16="http://schemas.microsoft.com/office/drawing/2014/main" val="2164289342"/>
                    </a:ext>
                  </a:extLst>
                </a:gridCol>
                <a:gridCol w="1974972">
                  <a:extLst>
                    <a:ext uri="{9D8B030D-6E8A-4147-A177-3AD203B41FA5}">
                      <a16:colId xmlns:a16="http://schemas.microsoft.com/office/drawing/2014/main" val="1826610853"/>
                    </a:ext>
                  </a:extLst>
                </a:gridCol>
                <a:gridCol w="994229">
                  <a:extLst>
                    <a:ext uri="{9D8B030D-6E8A-4147-A177-3AD203B41FA5}">
                      <a16:colId xmlns:a16="http://schemas.microsoft.com/office/drawing/2014/main" val="1277917766"/>
                    </a:ext>
                  </a:extLst>
                </a:gridCol>
              </a:tblGrid>
              <a:tr h="21475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Lokalite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Risk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idantifye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Kisa ke nou ka fè pou pwoteje kominote ya fas ak risk sa yo?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Nan ki period?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 resous ke nap bezwen pou antreprann aktivite sa yo? 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Bidgè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398872"/>
                  </a:ext>
                </a:extLst>
              </a:tr>
              <a:tr h="80533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77404"/>
                  </a:ext>
                </a:extLst>
              </a:tr>
              <a:tr h="8053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291012"/>
                  </a:ext>
                </a:extLst>
              </a:tr>
              <a:tr h="5851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353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Tw Cen MT</vt:lpstr>
      <vt:lpstr>Wingdings 3</vt:lpstr>
      <vt:lpstr>Office Theme</vt:lpstr>
      <vt:lpstr>Atelier formation création et /ou redynamisation de CLPC (Comité Local de Protection Civile)  </vt:lpstr>
      <vt:lpstr>LECON # 2  ANALIZ RISK</vt:lpstr>
      <vt:lpstr>OBJEKTIF LESON 2 SA SE: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29</cp:revision>
  <dcterms:created xsi:type="dcterms:W3CDTF">2023-08-14T17:01:13Z</dcterms:created>
  <dcterms:modified xsi:type="dcterms:W3CDTF">2023-08-23T18:35:51Z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