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68" r:id="rId3"/>
    <p:sldId id="270" r:id="rId4"/>
    <p:sldId id="271" r:id="rId5"/>
    <p:sldId id="269" r:id="rId6"/>
    <p:sldId id="273" r:id="rId7"/>
    <p:sldId id="272" r:id="rId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94" d="100"/>
          <a:sy n="94" d="100"/>
        </p:scale>
        <p:origin x="1138" y="91"/>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38BFB7-1678-47DD-8604-45BD7A146F03}" type="datetimeFigureOut">
              <a:rPr lang="fr-FR" smtClean="0"/>
              <a:pPr/>
              <a:t>29/05/2024</a:t>
            </a:fld>
            <a:endParaRPr lang="fr-F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E6E660-9DFC-4764-B526-EF26E0B3A4EC}" type="slidenum">
              <a:rPr lang="fr-FR" smtClean="0"/>
              <a:pPr/>
              <a:t>‹#›</a:t>
            </a:fld>
            <a:endParaRPr lang="fr-FR"/>
          </a:p>
        </p:txBody>
      </p:sp>
    </p:spTree>
    <p:extLst>
      <p:ext uri="{BB962C8B-B14F-4D97-AF65-F5344CB8AC3E}">
        <p14:creationId xmlns:p14="http://schemas.microsoft.com/office/powerpoint/2010/main" val="28853736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25E6E660-9DFC-4764-B526-EF26E0B3A4EC}" type="slidenum">
              <a:rPr lang="fr-FR" smtClean="0"/>
              <a:pPr/>
              <a:t>3</a:t>
            </a:fld>
            <a:endParaRPr lang="fr-FR"/>
          </a:p>
        </p:txBody>
      </p:sp>
    </p:spTree>
    <p:extLst>
      <p:ext uri="{BB962C8B-B14F-4D97-AF65-F5344CB8AC3E}">
        <p14:creationId xmlns:p14="http://schemas.microsoft.com/office/powerpoint/2010/main" val="4140229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fr-FR"/>
          </a:p>
        </p:txBody>
      </p:sp>
      <p:sp>
        <p:nvSpPr>
          <p:cNvPr id="4" name="Date Placeholder 3"/>
          <p:cNvSpPr>
            <a:spLocks noGrp="1"/>
          </p:cNvSpPr>
          <p:nvPr>
            <p:ph type="dt" sz="half" idx="10"/>
          </p:nvPr>
        </p:nvSpPr>
        <p:spPr/>
        <p:txBody>
          <a:bodyPr/>
          <a:lstStyle/>
          <a:p>
            <a:fld id="{29116F34-220E-457D-ACCE-96826E596C47}" type="datetimeFigureOut">
              <a:rPr lang="fr-FR" smtClean="0"/>
              <a:pPr/>
              <a:t>29/05/2024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4245862-D4A3-4197-B678-B768C363E932}" type="slidenum">
              <a:rPr lang="fr-FR" smtClean="0"/>
              <a:pPr/>
              <a:t>‹#›</a:t>
            </a:fld>
            <a:endParaRPr lang="fr-FR"/>
          </a:p>
        </p:txBody>
      </p:sp>
    </p:spTree>
    <p:extLst>
      <p:ext uri="{BB962C8B-B14F-4D97-AF65-F5344CB8AC3E}">
        <p14:creationId xmlns:p14="http://schemas.microsoft.com/office/powerpoint/2010/main" val="2636018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10"/>
          </p:nvPr>
        </p:nvSpPr>
        <p:spPr/>
        <p:txBody>
          <a:bodyPr/>
          <a:lstStyle/>
          <a:p>
            <a:fld id="{29116F34-220E-457D-ACCE-96826E596C47}" type="datetimeFigureOut">
              <a:rPr lang="fr-FR" smtClean="0"/>
              <a:pPr/>
              <a:t>29/05/2024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4245862-D4A3-4197-B678-B768C363E932}" type="slidenum">
              <a:rPr lang="fr-FR" smtClean="0"/>
              <a:pPr/>
              <a:t>‹#›</a:t>
            </a:fld>
            <a:endParaRPr lang="fr-FR"/>
          </a:p>
        </p:txBody>
      </p:sp>
    </p:spTree>
    <p:extLst>
      <p:ext uri="{BB962C8B-B14F-4D97-AF65-F5344CB8AC3E}">
        <p14:creationId xmlns:p14="http://schemas.microsoft.com/office/powerpoint/2010/main" val="2251860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10"/>
          </p:nvPr>
        </p:nvSpPr>
        <p:spPr/>
        <p:txBody>
          <a:bodyPr/>
          <a:lstStyle/>
          <a:p>
            <a:fld id="{29116F34-220E-457D-ACCE-96826E596C47}" type="datetimeFigureOut">
              <a:rPr lang="fr-FR" smtClean="0"/>
              <a:pPr/>
              <a:t>29/05/2024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4245862-D4A3-4197-B678-B768C363E932}" type="slidenum">
              <a:rPr lang="fr-FR" smtClean="0"/>
              <a:pPr/>
              <a:t>‹#›</a:t>
            </a:fld>
            <a:endParaRPr lang="fr-FR"/>
          </a:p>
        </p:txBody>
      </p:sp>
    </p:spTree>
    <p:extLst>
      <p:ext uri="{BB962C8B-B14F-4D97-AF65-F5344CB8AC3E}">
        <p14:creationId xmlns:p14="http://schemas.microsoft.com/office/powerpoint/2010/main" val="2865296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10"/>
          </p:nvPr>
        </p:nvSpPr>
        <p:spPr/>
        <p:txBody>
          <a:bodyPr/>
          <a:lstStyle/>
          <a:p>
            <a:fld id="{29116F34-220E-457D-ACCE-96826E596C47}" type="datetimeFigureOut">
              <a:rPr lang="fr-FR" smtClean="0"/>
              <a:pPr/>
              <a:t>29/05/2024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4245862-D4A3-4197-B678-B768C363E932}" type="slidenum">
              <a:rPr lang="fr-FR" smtClean="0"/>
              <a:pPr/>
              <a:t>‹#›</a:t>
            </a:fld>
            <a:endParaRPr lang="fr-FR"/>
          </a:p>
        </p:txBody>
      </p:sp>
    </p:spTree>
    <p:extLst>
      <p:ext uri="{BB962C8B-B14F-4D97-AF65-F5344CB8AC3E}">
        <p14:creationId xmlns:p14="http://schemas.microsoft.com/office/powerpoint/2010/main" val="4118649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116F34-220E-457D-ACCE-96826E596C47}" type="datetimeFigureOut">
              <a:rPr lang="fr-FR" smtClean="0"/>
              <a:pPr/>
              <a:t>29/05/2024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4245862-D4A3-4197-B678-B768C363E932}" type="slidenum">
              <a:rPr lang="fr-FR" smtClean="0"/>
              <a:pPr/>
              <a:t>‹#›</a:t>
            </a:fld>
            <a:endParaRPr lang="fr-FR"/>
          </a:p>
        </p:txBody>
      </p:sp>
    </p:spTree>
    <p:extLst>
      <p:ext uri="{BB962C8B-B14F-4D97-AF65-F5344CB8AC3E}">
        <p14:creationId xmlns:p14="http://schemas.microsoft.com/office/powerpoint/2010/main" val="1538715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Date Placeholder 4"/>
          <p:cNvSpPr>
            <a:spLocks noGrp="1"/>
          </p:cNvSpPr>
          <p:nvPr>
            <p:ph type="dt" sz="half" idx="10"/>
          </p:nvPr>
        </p:nvSpPr>
        <p:spPr/>
        <p:txBody>
          <a:bodyPr/>
          <a:lstStyle/>
          <a:p>
            <a:fld id="{29116F34-220E-457D-ACCE-96826E596C47}" type="datetimeFigureOut">
              <a:rPr lang="fr-FR" smtClean="0"/>
              <a:pPr/>
              <a:t>29/05/2024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4245862-D4A3-4197-B678-B768C363E932}" type="slidenum">
              <a:rPr lang="fr-FR" smtClean="0"/>
              <a:pPr/>
              <a:t>‹#›</a:t>
            </a:fld>
            <a:endParaRPr lang="fr-FR"/>
          </a:p>
        </p:txBody>
      </p:sp>
    </p:spTree>
    <p:extLst>
      <p:ext uri="{BB962C8B-B14F-4D97-AF65-F5344CB8AC3E}">
        <p14:creationId xmlns:p14="http://schemas.microsoft.com/office/powerpoint/2010/main" val="4169849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Date Placeholder 6"/>
          <p:cNvSpPr>
            <a:spLocks noGrp="1"/>
          </p:cNvSpPr>
          <p:nvPr>
            <p:ph type="dt" sz="half" idx="10"/>
          </p:nvPr>
        </p:nvSpPr>
        <p:spPr/>
        <p:txBody>
          <a:bodyPr/>
          <a:lstStyle/>
          <a:p>
            <a:fld id="{29116F34-220E-457D-ACCE-96826E596C47}" type="datetimeFigureOut">
              <a:rPr lang="fr-FR" smtClean="0"/>
              <a:pPr/>
              <a:t>29/05/2024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94245862-D4A3-4197-B678-B768C363E932}" type="slidenum">
              <a:rPr lang="fr-FR" smtClean="0"/>
              <a:pPr/>
              <a:t>‹#›</a:t>
            </a:fld>
            <a:endParaRPr lang="fr-FR"/>
          </a:p>
        </p:txBody>
      </p:sp>
    </p:spTree>
    <p:extLst>
      <p:ext uri="{BB962C8B-B14F-4D97-AF65-F5344CB8AC3E}">
        <p14:creationId xmlns:p14="http://schemas.microsoft.com/office/powerpoint/2010/main" val="4019641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Date Placeholder 2"/>
          <p:cNvSpPr>
            <a:spLocks noGrp="1"/>
          </p:cNvSpPr>
          <p:nvPr>
            <p:ph type="dt" sz="half" idx="10"/>
          </p:nvPr>
        </p:nvSpPr>
        <p:spPr/>
        <p:txBody>
          <a:bodyPr/>
          <a:lstStyle/>
          <a:p>
            <a:fld id="{29116F34-220E-457D-ACCE-96826E596C47}" type="datetimeFigureOut">
              <a:rPr lang="fr-FR" smtClean="0"/>
              <a:pPr/>
              <a:t>29/05/2024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94245862-D4A3-4197-B678-B768C363E932}" type="slidenum">
              <a:rPr lang="fr-FR" smtClean="0"/>
              <a:pPr/>
              <a:t>‹#›</a:t>
            </a:fld>
            <a:endParaRPr lang="fr-FR"/>
          </a:p>
        </p:txBody>
      </p:sp>
    </p:spTree>
    <p:extLst>
      <p:ext uri="{BB962C8B-B14F-4D97-AF65-F5344CB8AC3E}">
        <p14:creationId xmlns:p14="http://schemas.microsoft.com/office/powerpoint/2010/main" val="905093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116F34-220E-457D-ACCE-96826E596C47}" type="datetimeFigureOut">
              <a:rPr lang="fr-FR" smtClean="0"/>
              <a:pPr/>
              <a:t>29/05/2024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94245862-D4A3-4197-B678-B768C363E932}" type="slidenum">
              <a:rPr lang="fr-FR" smtClean="0"/>
              <a:pPr/>
              <a:t>‹#›</a:t>
            </a:fld>
            <a:endParaRPr lang="fr-FR"/>
          </a:p>
        </p:txBody>
      </p:sp>
    </p:spTree>
    <p:extLst>
      <p:ext uri="{BB962C8B-B14F-4D97-AF65-F5344CB8AC3E}">
        <p14:creationId xmlns:p14="http://schemas.microsoft.com/office/powerpoint/2010/main" val="141280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9116F34-220E-457D-ACCE-96826E596C47}" type="datetimeFigureOut">
              <a:rPr lang="fr-FR" smtClean="0"/>
              <a:pPr/>
              <a:t>29/05/2024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4245862-D4A3-4197-B678-B768C363E932}" type="slidenum">
              <a:rPr lang="fr-FR" smtClean="0"/>
              <a:pPr/>
              <a:t>‹#›</a:t>
            </a:fld>
            <a:endParaRPr lang="fr-FR"/>
          </a:p>
        </p:txBody>
      </p:sp>
    </p:spTree>
    <p:extLst>
      <p:ext uri="{BB962C8B-B14F-4D97-AF65-F5344CB8AC3E}">
        <p14:creationId xmlns:p14="http://schemas.microsoft.com/office/powerpoint/2010/main" val="14589957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9116F34-220E-457D-ACCE-96826E596C47}" type="datetimeFigureOut">
              <a:rPr lang="fr-FR" smtClean="0"/>
              <a:pPr/>
              <a:t>29/05/2024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4245862-D4A3-4197-B678-B768C363E932}" type="slidenum">
              <a:rPr lang="fr-FR" smtClean="0"/>
              <a:pPr/>
              <a:t>‹#›</a:t>
            </a:fld>
            <a:endParaRPr lang="fr-FR"/>
          </a:p>
        </p:txBody>
      </p:sp>
    </p:spTree>
    <p:extLst>
      <p:ext uri="{BB962C8B-B14F-4D97-AF65-F5344CB8AC3E}">
        <p14:creationId xmlns:p14="http://schemas.microsoft.com/office/powerpoint/2010/main" val="583051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fr-F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116F34-220E-457D-ACCE-96826E596C47}" type="datetimeFigureOut">
              <a:rPr lang="fr-FR" smtClean="0"/>
              <a:pPr/>
              <a:t>29/05/2024</a:t>
            </a:fld>
            <a:endParaRPr lang="fr-F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245862-D4A3-4197-B678-B768C363E932}" type="slidenum">
              <a:rPr lang="fr-FR" smtClean="0"/>
              <a:pPr/>
              <a:t>‹#›</a:t>
            </a:fld>
            <a:endParaRPr lang="fr-FR"/>
          </a:p>
        </p:txBody>
      </p:sp>
    </p:spTree>
    <p:extLst>
      <p:ext uri="{BB962C8B-B14F-4D97-AF65-F5344CB8AC3E}">
        <p14:creationId xmlns:p14="http://schemas.microsoft.com/office/powerpoint/2010/main" val="15054029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re 3"/>
          <p:cNvSpPr>
            <a:spLocks noGrp="1"/>
          </p:cNvSpPr>
          <p:nvPr>
            <p:ph type="title"/>
          </p:nvPr>
        </p:nvSpPr>
        <p:spPr>
          <a:xfrm>
            <a:off x="609600" y="175418"/>
            <a:ext cx="8229600" cy="1782763"/>
          </a:xfrm>
        </p:spPr>
        <p:txBody>
          <a:bodyPr/>
          <a:lstStyle/>
          <a:p>
            <a:pPr eaLnBrk="1" hangingPunct="1"/>
            <a:r>
              <a:rPr lang="fr-FR" altLang="fr-FR" dirty="0"/>
              <a:t/>
            </a:r>
            <a:br>
              <a:rPr lang="fr-FR" altLang="fr-FR" dirty="0"/>
            </a:br>
            <a:endParaRPr lang="en-US" altLang="fr-FR" dirty="0"/>
          </a:p>
        </p:txBody>
      </p:sp>
      <p:sp>
        <p:nvSpPr>
          <p:cNvPr id="9219" name="Espace réservé du contenu 4"/>
          <p:cNvSpPr>
            <a:spLocks noGrp="1"/>
          </p:cNvSpPr>
          <p:nvPr>
            <p:ph idx="1"/>
          </p:nvPr>
        </p:nvSpPr>
        <p:spPr>
          <a:xfrm>
            <a:off x="838199" y="2590800"/>
            <a:ext cx="7677785" cy="1676400"/>
          </a:xfrm>
        </p:spPr>
        <p:txBody>
          <a:bodyPr rtlCol="0">
            <a:noAutofit/>
          </a:bodyPr>
          <a:lstStyle/>
          <a:p>
            <a:pPr marL="0" indent="0" algn="ctr" eaLnBrk="1" fontAlgn="auto" hangingPunct="1">
              <a:lnSpc>
                <a:spcPct val="160000"/>
              </a:lnSpc>
              <a:spcAft>
                <a:spcPts val="0"/>
              </a:spcAft>
              <a:buFont typeface="Arial" panose="020B0604020202020204" pitchFamily="34" charset="0"/>
              <a:buNone/>
              <a:defRPr/>
            </a:pPr>
            <a:r>
              <a:rPr lang="fr-FR" b="1" dirty="0">
                <a:latin typeface="Arial (En-têtes)"/>
                <a:ea typeface="+mj-ea"/>
                <a:cs typeface="+mj-cs"/>
              </a:rPr>
              <a:t>Les principes clés pour élaborer un  Plan d’Urgence Familial </a:t>
            </a:r>
            <a:endParaRPr lang="fr-FR" altLang="fr-FR" b="1" dirty="0">
              <a:latin typeface="Arial (En-têtes)"/>
              <a:ea typeface="+mj-ea"/>
              <a:cs typeface="+mj-cs"/>
            </a:endParaRPr>
          </a:p>
        </p:txBody>
      </p:sp>
      <p:sp>
        <p:nvSpPr>
          <p:cNvPr id="2" name="Slide Number Placeholder 1"/>
          <p:cNvSpPr>
            <a:spLocks noGrp="1"/>
          </p:cNvSpPr>
          <p:nvPr>
            <p:ph type="sldNum" sz="quarter" idx="12"/>
          </p:nvPr>
        </p:nvSpPr>
        <p:spPr/>
        <p:txBody>
          <a:bodyPr/>
          <a:lstStyle/>
          <a:p>
            <a:pPr>
              <a:defRPr/>
            </a:pPr>
            <a:fld id="{4DFEED07-D2A6-4C67-8AB4-C90601BF1B61}" type="slidenum">
              <a:rPr lang="en-US" smtClean="0"/>
              <a:pPr>
                <a:defRPr/>
              </a:pPr>
              <a:t>1</a:t>
            </a:fld>
            <a:endParaRPr lang="en-US"/>
          </a:p>
        </p:txBody>
      </p:sp>
      <p:sp>
        <p:nvSpPr>
          <p:cNvPr id="3" name="Rectangle 2"/>
          <p:cNvSpPr/>
          <p:nvPr/>
        </p:nvSpPr>
        <p:spPr>
          <a:xfrm>
            <a:off x="2590800" y="1524000"/>
            <a:ext cx="3124200" cy="776687"/>
          </a:xfrm>
          <a:prstGeom prst="rect">
            <a:avLst/>
          </a:prstGeom>
        </p:spPr>
        <p:txBody>
          <a:bodyPr wrap="square">
            <a:spAutoFit/>
          </a:bodyPr>
          <a:lstStyle/>
          <a:p>
            <a:pPr algn="ctr">
              <a:lnSpc>
                <a:spcPct val="160000"/>
              </a:lnSpc>
              <a:defRPr/>
            </a:pPr>
            <a:r>
              <a:rPr lang="fr-FR" altLang="fr-FR" sz="3200" b="1" dirty="0">
                <a:latin typeface="Arial (En-têtes)"/>
              </a:rPr>
              <a:t>Leçon 2.3</a:t>
            </a:r>
          </a:p>
        </p:txBody>
      </p:sp>
      <p:pic>
        <p:nvPicPr>
          <p:cNvPr id="7" name="Picture 7" descr="C:\Users\mission\Desktop\LOGO_SPGRD_CTESP_FRANCAIS-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11043" y="141349"/>
            <a:ext cx="2400300" cy="720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Bund_RGB_po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6443" y="141349"/>
            <a:ext cx="1981200" cy="485775"/>
          </a:xfrm>
          <a:prstGeom prst="rect">
            <a:avLst/>
          </a:prstGeom>
          <a:noFill/>
          <a:ln w="9525">
            <a:noFill/>
            <a:miter lim="800000"/>
            <a:headEnd/>
            <a:tailEnd/>
          </a:ln>
        </p:spPr>
      </p:pic>
    </p:spTree>
    <p:extLst>
      <p:ext uri="{BB962C8B-B14F-4D97-AF65-F5344CB8AC3E}">
        <p14:creationId xmlns:p14="http://schemas.microsoft.com/office/powerpoint/2010/main" val="3340657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332037"/>
            <a:ext cx="8229600" cy="4068763"/>
          </a:xfrm>
        </p:spPr>
        <p:txBody>
          <a:bodyPr>
            <a:noAutofit/>
          </a:bodyPr>
          <a:lstStyle/>
          <a:p>
            <a:pPr marL="457200" lvl="0" indent="-457200">
              <a:lnSpc>
                <a:spcPct val="150000"/>
              </a:lnSpc>
              <a:spcBef>
                <a:spcPts val="0"/>
              </a:spcBef>
              <a:spcAft>
                <a:spcPts val="1200"/>
              </a:spcAft>
              <a:buFont typeface="+mj-lt"/>
              <a:buAutoNum type="arabicPeriod"/>
            </a:pPr>
            <a:r>
              <a:rPr lang="fr-FR" sz="2400" u="sng" dirty="0">
                <a:latin typeface="Arial (Corps)"/>
              </a:rPr>
              <a:t>Bien connaitre chaque membre de la famille, ses habitudes et ses besoins spécifiques :  </a:t>
            </a:r>
            <a:r>
              <a:rPr lang="fr-FR" sz="2400" dirty="0">
                <a:latin typeface="Arial (Corps)"/>
              </a:rPr>
              <a:t>lieu de travail, école, les lieux plus fréquentés et horaires, les besoins de chacun comme par exemple en médicaments, produits spécifiques aux femmes, aux bébés, personnes âgées, personnes handicapées, besoin d’aide pour le déplacement/transport…</a:t>
            </a:r>
          </a:p>
        </p:txBody>
      </p:sp>
      <p:sp>
        <p:nvSpPr>
          <p:cNvPr id="4" name="Titre 3"/>
          <p:cNvSpPr>
            <a:spLocks noGrp="1"/>
          </p:cNvSpPr>
          <p:nvPr>
            <p:ph type="title"/>
          </p:nvPr>
        </p:nvSpPr>
        <p:spPr>
          <a:xfrm>
            <a:off x="457200" y="609600"/>
            <a:ext cx="8229600" cy="1143000"/>
          </a:xfrm>
        </p:spPr>
        <p:txBody>
          <a:bodyPr>
            <a:normAutofit/>
          </a:bodyPr>
          <a:lstStyle/>
          <a:p>
            <a:pPr eaLnBrk="1" hangingPunct="1"/>
            <a:r>
              <a:rPr lang="fr-FR" altLang="fr-FR" sz="3200" b="1" dirty="0">
                <a:latin typeface="Arial (En-têtes)"/>
              </a:rPr>
              <a:t>Les six éléments clés du plan d’urgence familial</a:t>
            </a:r>
          </a:p>
        </p:txBody>
      </p:sp>
      <p:pic>
        <p:nvPicPr>
          <p:cNvPr id="5" name="Picture 7" descr="C:\Users\mission\Desktop\LOGO_SPGRD_CTESP_FRANCAIS-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53200" y="47371"/>
            <a:ext cx="2363490" cy="709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Bund_RGB_po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3088" y="43770"/>
            <a:ext cx="1859902" cy="478325"/>
          </a:xfrm>
          <a:prstGeom prst="rect">
            <a:avLst/>
          </a:prstGeom>
          <a:noFill/>
          <a:ln w="9525">
            <a:noFill/>
            <a:miter lim="800000"/>
            <a:headEnd/>
            <a:tailEnd/>
          </a:ln>
        </p:spPr>
      </p:pic>
    </p:spTree>
    <p:extLst>
      <p:ext uri="{BB962C8B-B14F-4D97-AF65-F5344CB8AC3E}">
        <p14:creationId xmlns:p14="http://schemas.microsoft.com/office/powerpoint/2010/main" val="2532609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33400"/>
            <a:ext cx="8229600" cy="1143000"/>
          </a:xfrm>
        </p:spPr>
        <p:txBody>
          <a:bodyPr>
            <a:normAutofit/>
          </a:bodyPr>
          <a:lstStyle/>
          <a:p>
            <a:r>
              <a:rPr lang="fr-FR" altLang="fr-FR" sz="3200" b="1" dirty="0">
                <a:latin typeface="Arial (En-têtes)"/>
              </a:rPr>
              <a:t>Les six éléments clés du plan d’urgence familial</a:t>
            </a:r>
            <a:r>
              <a:rPr lang="en-US" sz="3200" b="1" dirty="0">
                <a:latin typeface="Arial (En-têtes)"/>
              </a:rPr>
              <a:t> (suite)</a:t>
            </a:r>
            <a:endParaRPr lang="fr-FR" sz="3200" b="1" dirty="0">
              <a:latin typeface="Arial (En-têtes)"/>
            </a:endParaRPr>
          </a:p>
        </p:txBody>
      </p:sp>
      <p:sp>
        <p:nvSpPr>
          <p:cNvPr id="3" name="Espace réservé du contenu 2"/>
          <p:cNvSpPr>
            <a:spLocks noGrp="1"/>
          </p:cNvSpPr>
          <p:nvPr>
            <p:ph idx="1"/>
          </p:nvPr>
        </p:nvSpPr>
        <p:spPr>
          <a:xfrm>
            <a:off x="533400" y="2362200"/>
            <a:ext cx="8001000" cy="3124200"/>
          </a:xfrm>
        </p:spPr>
        <p:txBody>
          <a:bodyPr>
            <a:normAutofit lnSpcReduction="10000"/>
          </a:bodyPr>
          <a:lstStyle/>
          <a:p>
            <a:pPr marL="393700" lvl="0" indent="-393700">
              <a:lnSpc>
                <a:spcPct val="160000"/>
              </a:lnSpc>
              <a:spcBef>
                <a:spcPts val="0"/>
              </a:spcBef>
              <a:spcAft>
                <a:spcPts val="1800"/>
              </a:spcAft>
              <a:buNone/>
            </a:pPr>
            <a:r>
              <a:rPr lang="fr-FR" sz="2400" dirty="0">
                <a:latin typeface="Arial (Corps)"/>
              </a:rPr>
              <a:t>2.  </a:t>
            </a:r>
            <a:r>
              <a:rPr lang="fr-FR" sz="2400" u="sng" dirty="0">
                <a:latin typeface="Arial (Corps)"/>
              </a:rPr>
              <a:t>Connaitre les risques auxquels la famille est exposée : </a:t>
            </a:r>
            <a:r>
              <a:rPr lang="fr-FR" sz="2400" dirty="0">
                <a:latin typeface="Arial (Corps)"/>
              </a:rPr>
              <a:t>les aléas  présentes dans le lieu d’habitation et le niveau de vulnérabilité de la famille (localisation de la maison par exemple maison à côté d’une ravine, maison pas résistante aux cyclones, etc...)</a:t>
            </a:r>
          </a:p>
          <a:p>
            <a:pPr marL="0" indent="0">
              <a:buNone/>
            </a:pPr>
            <a:endParaRPr lang="fr-FR" dirty="0"/>
          </a:p>
        </p:txBody>
      </p:sp>
      <p:pic>
        <p:nvPicPr>
          <p:cNvPr id="4" name="Picture 7" descr="C:\Users\mission\Desktop\LOGO_SPGRD_CTESP_FRANCAIS-0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29400" y="47625"/>
            <a:ext cx="24003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Bund_RGB_pos"/>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4800" y="47626"/>
            <a:ext cx="1981200" cy="378840"/>
          </a:xfrm>
          <a:prstGeom prst="rect">
            <a:avLst/>
          </a:prstGeom>
          <a:noFill/>
          <a:ln w="9525">
            <a:noFill/>
            <a:miter lim="800000"/>
            <a:headEnd/>
            <a:tailEnd/>
          </a:ln>
        </p:spPr>
      </p:pic>
    </p:spTree>
    <p:extLst>
      <p:ext uri="{BB962C8B-B14F-4D97-AF65-F5344CB8AC3E}">
        <p14:creationId xmlns:p14="http://schemas.microsoft.com/office/powerpoint/2010/main" val="715743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33400"/>
            <a:ext cx="8229600" cy="1143000"/>
          </a:xfrm>
        </p:spPr>
        <p:txBody>
          <a:bodyPr>
            <a:normAutofit/>
          </a:bodyPr>
          <a:lstStyle/>
          <a:p>
            <a:r>
              <a:rPr lang="fr-FR" altLang="fr-FR" sz="3200" b="1" dirty="0">
                <a:latin typeface="Arial (En-têtes)"/>
              </a:rPr>
              <a:t>Les six éléments clés du plan d’urgence familial</a:t>
            </a:r>
            <a:r>
              <a:rPr lang="en-US" sz="3200" b="1" dirty="0">
                <a:latin typeface="Arial (En-têtes)"/>
              </a:rPr>
              <a:t> (suite)</a:t>
            </a:r>
            <a:endParaRPr lang="fr-FR" sz="3200" b="1" dirty="0">
              <a:latin typeface="Arial (En-têtes)"/>
            </a:endParaRPr>
          </a:p>
        </p:txBody>
      </p:sp>
      <p:sp>
        <p:nvSpPr>
          <p:cNvPr id="3" name="Espace réservé du contenu 2"/>
          <p:cNvSpPr>
            <a:spLocks noGrp="1"/>
          </p:cNvSpPr>
          <p:nvPr>
            <p:ph idx="1"/>
          </p:nvPr>
        </p:nvSpPr>
        <p:spPr>
          <a:xfrm>
            <a:off x="457200" y="2667000"/>
            <a:ext cx="8153400" cy="2514600"/>
          </a:xfrm>
        </p:spPr>
        <p:txBody>
          <a:bodyPr>
            <a:noAutofit/>
          </a:bodyPr>
          <a:lstStyle/>
          <a:p>
            <a:pPr marL="346075" indent="-346075">
              <a:lnSpc>
                <a:spcPct val="160000"/>
              </a:lnSpc>
              <a:spcBef>
                <a:spcPts val="0"/>
              </a:spcBef>
              <a:spcAft>
                <a:spcPts val="2400"/>
              </a:spcAft>
              <a:buNone/>
            </a:pPr>
            <a:r>
              <a:rPr lang="fr-FR" sz="2400" dirty="0">
                <a:latin typeface="Arial (Corps)"/>
              </a:rPr>
              <a:t>3. </a:t>
            </a:r>
            <a:r>
              <a:rPr lang="fr-FR" sz="2400" u="sng" dirty="0">
                <a:latin typeface="Arial (Corps)"/>
              </a:rPr>
              <a:t>Connaitre le système d’alerte du lieu d’habitation et s’informer auprès de la Protection civile</a:t>
            </a:r>
          </a:p>
          <a:p>
            <a:pPr marL="346075" indent="-346075">
              <a:lnSpc>
                <a:spcPct val="160000"/>
              </a:lnSpc>
              <a:spcBef>
                <a:spcPts val="0"/>
              </a:spcBef>
              <a:spcAft>
                <a:spcPts val="2400"/>
              </a:spcAft>
              <a:buNone/>
            </a:pPr>
            <a:r>
              <a:rPr lang="fr-FR" sz="2400" dirty="0">
                <a:latin typeface="Arial (Corps)"/>
              </a:rPr>
              <a:t>4. </a:t>
            </a:r>
            <a:r>
              <a:rPr lang="fr-FR" sz="2400" u="sng" dirty="0">
                <a:latin typeface="Arial (Corps)"/>
              </a:rPr>
              <a:t>Connaitre les lieux et routes sûres en cas d’évacuation</a:t>
            </a:r>
            <a:endParaRPr lang="fr-FR" sz="2400" dirty="0">
              <a:latin typeface="Arial (Corps)"/>
            </a:endParaRPr>
          </a:p>
          <a:p>
            <a:pPr marL="346075" indent="-346075">
              <a:lnSpc>
                <a:spcPct val="160000"/>
              </a:lnSpc>
              <a:spcBef>
                <a:spcPts val="0"/>
              </a:spcBef>
              <a:spcAft>
                <a:spcPts val="2400"/>
              </a:spcAft>
              <a:buNone/>
            </a:pPr>
            <a:endParaRPr lang="fr-FR" sz="2200" dirty="0">
              <a:latin typeface="Arial (Corps)"/>
            </a:endParaRPr>
          </a:p>
        </p:txBody>
      </p:sp>
      <p:pic>
        <p:nvPicPr>
          <p:cNvPr id="4" name="Picture 7" descr="C:\Users\mission\Desktop\LOGO_SPGRD_CTESP_FRANCAIS-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11043" y="141349"/>
            <a:ext cx="2400300" cy="620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Bund_RGB_po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6443" y="141349"/>
            <a:ext cx="1981200" cy="418395"/>
          </a:xfrm>
          <a:prstGeom prst="rect">
            <a:avLst/>
          </a:prstGeom>
          <a:noFill/>
          <a:ln w="9525">
            <a:noFill/>
            <a:miter lim="800000"/>
            <a:headEnd/>
            <a:tailEnd/>
          </a:ln>
        </p:spPr>
      </p:pic>
    </p:spTree>
    <p:extLst>
      <p:ext uri="{BB962C8B-B14F-4D97-AF65-F5344CB8AC3E}">
        <p14:creationId xmlns:p14="http://schemas.microsoft.com/office/powerpoint/2010/main" val="2087344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905000"/>
            <a:ext cx="8763000" cy="4572000"/>
          </a:xfrm>
        </p:spPr>
        <p:txBody>
          <a:bodyPr>
            <a:noAutofit/>
          </a:bodyPr>
          <a:lstStyle/>
          <a:p>
            <a:pPr marL="457200" indent="-457200">
              <a:lnSpc>
                <a:spcPct val="150000"/>
              </a:lnSpc>
              <a:spcBef>
                <a:spcPts val="0"/>
              </a:spcBef>
              <a:spcAft>
                <a:spcPts val="2400"/>
              </a:spcAft>
              <a:buAutoNum type="arabicPeriod" startAt="5"/>
            </a:pPr>
            <a:r>
              <a:rPr lang="fr-FR" sz="2400" u="sng" dirty="0">
                <a:latin typeface="Arial (Corps)"/>
              </a:rPr>
              <a:t>Avoir un kit d’urgence familial et qui répond aux besoins de tous les membres de la famille pendant au moins 3 jours </a:t>
            </a:r>
            <a:r>
              <a:rPr lang="fr-FR" sz="2400" dirty="0">
                <a:latin typeface="Arial (Corps)"/>
              </a:rPr>
              <a:t>: de l’eau, la nourriture, les papiers importants, flash, radio, recharge téléphonique, des produits pour les bébés, pour les femmes, pour les personnes malades, pour les personnes âgées et handicapées…</a:t>
            </a:r>
            <a:endParaRPr lang="fr-FR" sz="2400" u="sng" dirty="0">
              <a:latin typeface="Arial (Corps)"/>
            </a:endParaRPr>
          </a:p>
          <a:p>
            <a:pPr marL="0" indent="0">
              <a:spcAft>
                <a:spcPts val="1800"/>
              </a:spcAft>
              <a:buNone/>
            </a:pPr>
            <a:endParaRPr lang="fr-FR" sz="2400" dirty="0"/>
          </a:p>
        </p:txBody>
      </p:sp>
      <p:sp>
        <p:nvSpPr>
          <p:cNvPr id="5" name="Titre 1"/>
          <p:cNvSpPr txBox="1">
            <a:spLocks/>
          </p:cNvSpPr>
          <p:nvPr/>
        </p:nvSpPr>
        <p:spPr>
          <a:xfrm>
            <a:off x="457200" y="5334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altLang="fr-FR" sz="3200" b="1">
                <a:latin typeface="Arial (En-têtes)"/>
              </a:rPr>
              <a:t>Les six éléments clés du plan d’urgence familial</a:t>
            </a:r>
            <a:r>
              <a:rPr lang="en-US" sz="3200" b="1">
                <a:latin typeface="Arial (En-têtes)"/>
              </a:rPr>
              <a:t> (suite)</a:t>
            </a:r>
            <a:endParaRPr lang="fr-FR" sz="3200" b="1" dirty="0">
              <a:latin typeface="Arial (En-têtes)"/>
            </a:endParaRPr>
          </a:p>
        </p:txBody>
      </p:sp>
      <p:pic>
        <p:nvPicPr>
          <p:cNvPr id="4" name="Picture 7" descr="C:\Users\mission\Desktop\LOGO_SPGRD_CTESP_FRANCAIS-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29400" y="152400"/>
            <a:ext cx="2400300" cy="620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Bund_RGB_po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 y="152400"/>
            <a:ext cx="1981200" cy="418395"/>
          </a:xfrm>
          <a:prstGeom prst="rect">
            <a:avLst/>
          </a:prstGeom>
          <a:noFill/>
          <a:ln w="9525">
            <a:noFill/>
            <a:miter lim="800000"/>
            <a:headEnd/>
            <a:tailEnd/>
          </a:ln>
        </p:spPr>
      </p:pic>
    </p:spTree>
    <p:extLst>
      <p:ext uri="{BB962C8B-B14F-4D97-AF65-F5344CB8AC3E}">
        <p14:creationId xmlns:p14="http://schemas.microsoft.com/office/powerpoint/2010/main" val="698965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905000"/>
            <a:ext cx="8763000" cy="4572000"/>
          </a:xfrm>
        </p:spPr>
        <p:txBody>
          <a:bodyPr>
            <a:noAutofit/>
          </a:bodyPr>
          <a:lstStyle/>
          <a:p>
            <a:pPr marL="457200" indent="-457200">
              <a:lnSpc>
                <a:spcPct val="150000"/>
              </a:lnSpc>
              <a:spcBef>
                <a:spcPts val="0"/>
              </a:spcBef>
              <a:spcAft>
                <a:spcPts val="2400"/>
              </a:spcAft>
              <a:buNone/>
            </a:pPr>
            <a:r>
              <a:rPr lang="fr-FR" sz="2400" dirty="0">
                <a:latin typeface="Arial (Corps)"/>
              </a:rPr>
              <a:t>6.  </a:t>
            </a:r>
            <a:r>
              <a:rPr lang="fr-FR" sz="2400" u="sng" dirty="0">
                <a:latin typeface="Arial (Corps)"/>
              </a:rPr>
              <a:t>Partager les responsabilités au sein de la famille. </a:t>
            </a:r>
            <a:r>
              <a:rPr lang="fr-FR" sz="2400" dirty="0">
                <a:latin typeface="Arial (Corps)"/>
              </a:rPr>
              <a:t>La famille identifie qui sera responsable de : </a:t>
            </a:r>
          </a:p>
          <a:p>
            <a:pPr marL="857250" lvl="1" indent="-457200">
              <a:lnSpc>
                <a:spcPct val="150000"/>
              </a:lnSpc>
              <a:spcBef>
                <a:spcPts val="0"/>
              </a:spcBef>
              <a:buFont typeface="Arial" pitchFamily="34" charset="0"/>
              <a:buChar char="•"/>
            </a:pPr>
            <a:r>
              <a:rPr lang="fr-FR" sz="2400" dirty="0">
                <a:latin typeface="Arial (Corps)"/>
              </a:rPr>
              <a:t>Vérifier le kit d’urgence</a:t>
            </a:r>
          </a:p>
          <a:p>
            <a:pPr marL="857250" lvl="1" indent="-457200">
              <a:lnSpc>
                <a:spcPct val="150000"/>
              </a:lnSpc>
              <a:spcBef>
                <a:spcPts val="0"/>
              </a:spcBef>
              <a:buFont typeface="Wingdings" pitchFamily="2" charset="2"/>
              <a:buChar char="§"/>
            </a:pPr>
            <a:r>
              <a:rPr lang="fr-FR" sz="2400" dirty="0">
                <a:latin typeface="Arial (Corps)"/>
              </a:rPr>
              <a:t>Aller chercher les enfants et prendre soin d’eux </a:t>
            </a:r>
          </a:p>
          <a:p>
            <a:pPr marL="857250" lvl="1" indent="-457200">
              <a:lnSpc>
                <a:spcPct val="150000"/>
              </a:lnSpc>
              <a:spcBef>
                <a:spcPts val="0"/>
              </a:spcBef>
              <a:buFont typeface="Wingdings" pitchFamily="2" charset="2"/>
              <a:buChar char="§"/>
            </a:pPr>
            <a:r>
              <a:rPr lang="fr-FR" sz="2400" dirty="0">
                <a:latin typeface="Arial (Corps)"/>
              </a:rPr>
              <a:t>Gérer l’eau et la nourriture</a:t>
            </a:r>
          </a:p>
          <a:p>
            <a:pPr marL="857250" lvl="1" indent="-457200">
              <a:lnSpc>
                <a:spcPct val="150000"/>
              </a:lnSpc>
              <a:spcBef>
                <a:spcPts val="0"/>
              </a:spcBef>
              <a:buFont typeface="Wingdings" pitchFamily="2" charset="2"/>
              <a:buChar char="§"/>
            </a:pPr>
            <a:r>
              <a:rPr lang="fr-FR" sz="2400" dirty="0">
                <a:latin typeface="Arial (Corps)"/>
              </a:rPr>
              <a:t>Accompagner les personnes handicapées et âgées en cas d’évacuation   </a:t>
            </a:r>
          </a:p>
          <a:p>
            <a:pPr marL="0" indent="0">
              <a:spcAft>
                <a:spcPts val="1800"/>
              </a:spcAft>
              <a:buNone/>
            </a:pPr>
            <a:endParaRPr lang="fr-FR" sz="2400" dirty="0"/>
          </a:p>
        </p:txBody>
      </p:sp>
      <p:sp>
        <p:nvSpPr>
          <p:cNvPr id="5" name="Titre 1"/>
          <p:cNvSpPr txBox="1">
            <a:spLocks/>
          </p:cNvSpPr>
          <p:nvPr/>
        </p:nvSpPr>
        <p:spPr>
          <a:xfrm>
            <a:off x="457200" y="5334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altLang="fr-FR" sz="3200" b="1">
                <a:latin typeface="Arial (En-têtes)"/>
              </a:rPr>
              <a:t>Les six éléments clés du plan d’urgence familial</a:t>
            </a:r>
            <a:r>
              <a:rPr lang="en-US" sz="3200" b="1">
                <a:latin typeface="Arial (En-têtes)"/>
              </a:rPr>
              <a:t> (suite)</a:t>
            </a:r>
            <a:endParaRPr lang="fr-FR" sz="3200" b="1" dirty="0">
              <a:latin typeface="Arial (En-têtes)"/>
            </a:endParaRPr>
          </a:p>
        </p:txBody>
      </p:sp>
      <p:pic>
        <p:nvPicPr>
          <p:cNvPr id="4" name="Picture 7" descr="C:\Users\mission\Desktop\LOGO_SPGRD_CTESP_FRANCAIS-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66807" y="76201"/>
            <a:ext cx="24003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Bund_RGB_po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2207" y="76200"/>
            <a:ext cx="1981200" cy="462313"/>
          </a:xfrm>
          <a:prstGeom prst="rect">
            <a:avLst/>
          </a:prstGeom>
          <a:noFill/>
          <a:ln w="9525">
            <a:noFill/>
            <a:miter lim="800000"/>
            <a:headEnd/>
            <a:tailEnd/>
          </a:ln>
        </p:spPr>
      </p:pic>
    </p:spTree>
    <p:extLst>
      <p:ext uri="{BB962C8B-B14F-4D97-AF65-F5344CB8AC3E}">
        <p14:creationId xmlns:p14="http://schemas.microsoft.com/office/powerpoint/2010/main" val="698965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781634" y="3087469"/>
            <a:ext cx="5533566" cy="646331"/>
          </a:xfrm>
          <a:prstGeom prst="rect">
            <a:avLst/>
          </a:prstGeom>
          <a:noFill/>
        </p:spPr>
        <p:txBody>
          <a:bodyPr wrap="none" rtlCol="0">
            <a:spAutoFit/>
          </a:bodyPr>
          <a:lstStyle/>
          <a:p>
            <a:r>
              <a:rPr lang="fr-FR" sz="3600" dirty="0"/>
              <a:t>Merci pour votre attention ! </a:t>
            </a:r>
          </a:p>
        </p:txBody>
      </p:sp>
      <p:pic>
        <p:nvPicPr>
          <p:cNvPr id="3" name="Picture 7" descr="C:\Users\mission\Desktop\LOGO_SPGRD_CTESP_FRANCAIS-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29400" y="152400"/>
            <a:ext cx="2400300" cy="720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descr="Bund_RGB_po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 y="152400"/>
            <a:ext cx="1981200" cy="485775"/>
          </a:xfrm>
          <a:prstGeom prst="rect">
            <a:avLst/>
          </a:prstGeom>
          <a:noFill/>
          <a:ln w="9525">
            <a:noFill/>
            <a:miter lim="800000"/>
            <a:headEnd/>
            <a:tailEnd/>
          </a:ln>
        </p:spPr>
      </p:pic>
    </p:spTree>
    <p:extLst>
      <p:ext uri="{BB962C8B-B14F-4D97-AF65-F5344CB8AC3E}">
        <p14:creationId xmlns:p14="http://schemas.microsoft.com/office/powerpoint/2010/main" val="24607615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311</Words>
  <Application>Microsoft Office PowerPoint</Application>
  <PresentationFormat>On-screen Show (4:3)</PresentationFormat>
  <Paragraphs>21</Paragraphs>
  <Slides>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Arial (Corps)</vt:lpstr>
      <vt:lpstr>Arial (En-têtes)</vt:lpstr>
      <vt:lpstr>Calibri</vt:lpstr>
      <vt:lpstr>Wingdings</vt:lpstr>
      <vt:lpstr>Office Theme</vt:lpstr>
      <vt:lpstr> </vt:lpstr>
      <vt:lpstr>Les six éléments clés du plan d’urgence familial</vt:lpstr>
      <vt:lpstr>Les six éléments clés du plan d’urgence familial (suite)</vt:lpstr>
      <vt:lpstr>Les six éléments clés du plan d’urgence familial (suite)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mission</dc:creator>
  <cp:lastModifiedBy>Franck Junior</cp:lastModifiedBy>
  <cp:revision>24</cp:revision>
  <dcterms:created xsi:type="dcterms:W3CDTF">2015-03-25T16:05:02Z</dcterms:created>
  <dcterms:modified xsi:type="dcterms:W3CDTF">2024-05-29T11:57:47Z</dcterms:modified>
</cp:coreProperties>
</file>