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sldIdLst>
    <p:sldId id="259" r:id="rId2"/>
    <p:sldId id="272" r:id="rId3"/>
    <p:sldId id="266" r:id="rId4"/>
    <p:sldId id="271" r:id="rId5"/>
    <p:sldId id="273" r:id="rId6"/>
    <p:sldId id="274" r:id="rId7"/>
    <p:sldId id="275" r:id="rId8"/>
    <p:sldId id="276" r:id="rId9"/>
    <p:sldId id="269" r:id="rId10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27830" y="1581658"/>
            <a:ext cx="473633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69136" y="1056132"/>
            <a:ext cx="9199245" cy="573405"/>
          </a:xfrm>
          <a:custGeom>
            <a:avLst/>
            <a:gdLst/>
            <a:ahLst/>
            <a:cxnLst/>
            <a:rect l="l" t="t" r="r" b="b"/>
            <a:pathLst>
              <a:path w="9199245" h="573405">
                <a:moveTo>
                  <a:pt x="9198864" y="0"/>
                </a:moveTo>
                <a:lnTo>
                  <a:pt x="0" y="0"/>
                </a:lnTo>
                <a:lnTo>
                  <a:pt x="0" y="573024"/>
                </a:lnTo>
                <a:lnTo>
                  <a:pt x="9198864" y="573024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00523" y="1061719"/>
            <a:ext cx="179095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4200" y="1817751"/>
            <a:ext cx="9549130" cy="4524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2286000"/>
            <a:ext cx="9199245" cy="2154436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spc="-5" dirty="0"/>
              <a:t/>
            </a:r>
            <a:br>
              <a:rPr lang="fr-FR" spc="-5" dirty="0"/>
            </a:br>
            <a:r>
              <a:rPr lang="fr-FR" spc="-5" dirty="0"/>
              <a:t>LESON # 5 </a:t>
            </a:r>
            <a:br>
              <a:rPr lang="fr-FR" spc="-5" dirty="0"/>
            </a:br>
            <a:r>
              <a:rPr lang="fr-FR" spc="-5" dirty="0" smtClean="0"/>
              <a:t>SNGRD</a:t>
            </a:r>
            <a:r>
              <a:rPr lang="fr-FR" spc="-5" dirty="0"/>
              <a:t/>
            </a:r>
            <a:br>
              <a:rPr lang="fr-FR" spc="-5" dirty="0"/>
            </a:br>
            <a:endParaRPr lang="de-CH" spc="-5" dirty="0"/>
          </a:p>
        </p:txBody>
      </p:sp>
      <p:pic>
        <p:nvPicPr>
          <p:cNvPr id="5" name="Picture 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553200" y="5652655"/>
            <a:ext cx="5486400" cy="423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dirty="0" smtClean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 2022</a:t>
            </a:r>
            <a:endParaRPr lang="fr-FR" sz="20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5600" y="361061"/>
            <a:ext cx="8534400" cy="1077218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BI FÒMASYON AN:</a:t>
            </a:r>
            <a:endParaRPr lang="fr-FR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685800" y="2362200"/>
            <a:ext cx="10287000" cy="25146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Kreye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redinamize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CLPC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seksyon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epi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ranfòse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kapasite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domèn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preparasyon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pou pi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byen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jere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katastwòf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kominote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 3"/>
              <a:buChar char=""/>
              <a:defRPr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3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000" y="326425"/>
            <a:ext cx="9199245" cy="1077218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KONTNI FÒMASYON AN :</a:t>
            </a:r>
            <a:endParaRPr lang="fr-FR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685799" y="1524000"/>
            <a:ext cx="11180445" cy="5257800"/>
          </a:xfrm>
          <a:prstGeom prst="rect">
            <a:avLst/>
          </a:prstGeom>
        </p:spPr>
        <p:txBody>
          <a:bodyPr wrap="square" lIns="0" tIns="0" rIns="0" bIns="0">
            <a:normAutofit fontScale="92500" lnSpcReduction="10000"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Fòmasyon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sa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ap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dire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3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jou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(9vè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pou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2zè).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Nou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gen 7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leson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fondamantal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ak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yon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inisyasyon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sou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pwosesis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jesyon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sant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operasyon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ijans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(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Fondman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CLPC ya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nan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tan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kriz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).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Men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lis </a:t>
            </a:r>
            <a:r>
              <a:rPr lang="es-ES" sz="28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leson</a:t>
            </a:r>
            <a:r>
              <a:rPr lang="es-ES" sz="28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yo:</a:t>
            </a:r>
            <a:endParaRPr lang="fr-FR" sz="2800" dirty="0">
              <a:latin typeface="Tw Cen MT" panose="020B0602020104020603" pitchFamily="34" charset="0"/>
              <a:ea typeface="Yu Gothic Light" panose="020B0300000000000000" pitchFamily="34" charset="-128"/>
              <a:cs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30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Entwodiksyon</a:t>
            </a:r>
            <a:r>
              <a:rPr lang="es-ES" sz="30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, </a:t>
            </a:r>
            <a:endParaRPr lang="fr-FR" sz="3000" dirty="0">
              <a:latin typeface="Tw Cen MT" panose="020B0602020104020603" pitchFamily="34" charset="0"/>
              <a:ea typeface="Yu Gothic Light" panose="020B0300000000000000" pitchFamily="34" charset="-128"/>
              <a:cs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30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Analiz</a:t>
            </a:r>
            <a:r>
              <a:rPr lang="es-ES" sz="30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30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risk</a:t>
            </a:r>
            <a:r>
              <a:rPr lang="es-ES" sz="30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, </a:t>
            </a:r>
            <a:endParaRPr lang="fr-FR" sz="3000" dirty="0">
              <a:latin typeface="Tw Cen MT" panose="020B0602020104020603" pitchFamily="34" charset="0"/>
              <a:ea typeface="Yu Gothic Light" panose="020B0300000000000000" pitchFamily="34" charset="-128"/>
              <a:cs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30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Konsèp</a:t>
            </a:r>
            <a:r>
              <a:rPr lang="es-ES" sz="30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30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bazik</a:t>
            </a:r>
            <a:r>
              <a:rPr lang="es-ES" sz="30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GRD, </a:t>
            </a:r>
            <a:endParaRPr lang="fr-FR" sz="3000" dirty="0">
              <a:latin typeface="Tw Cen MT" panose="020B0602020104020603" pitchFamily="34" charset="0"/>
              <a:ea typeface="Yu Gothic Light" panose="020B0300000000000000" pitchFamily="34" charset="-128"/>
              <a:cs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30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Sik</a:t>
            </a:r>
            <a:r>
              <a:rPr lang="es-ES" sz="30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“GRD”, </a:t>
            </a:r>
            <a:endParaRPr lang="fr-FR" sz="3000" dirty="0">
              <a:latin typeface="Tw Cen MT" panose="020B0602020104020603" pitchFamily="34" charset="0"/>
              <a:ea typeface="Yu Gothic Light" panose="020B0300000000000000" pitchFamily="34" charset="-128"/>
              <a:cs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30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SNGRD, </a:t>
            </a:r>
            <a:endParaRPr lang="fr-FR" sz="3000" dirty="0">
              <a:latin typeface="Tw Cen MT" panose="020B0602020104020603" pitchFamily="34" charset="0"/>
              <a:ea typeface="Yu Gothic Light" panose="020B0300000000000000" pitchFamily="34" charset="-128"/>
              <a:cs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30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Pwoteksyon</a:t>
            </a:r>
            <a:r>
              <a:rPr lang="es-ES" sz="30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30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Sivil</a:t>
            </a:r>
            <a:endParaRPr lang="fr-FR" sz="3000" dirty="0">
              <a:latin typeface="Tw Cen MT" panose="020B0602020104020603" pitchFamily="34" charset="0"/>
              <a:ea typeface="Yu Gothic Light" panose="020B0300000000000000" pitchFamily="34" charset="-128"/>
              <a:cs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30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Plan </a:t>
            </a:r>
            <a:r>
              <a:rPr lang="es-ES" sz="30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rediksyon</a:t>
            </a:r>
            <a:r>
              <a:rPr lang="es-ES" sz="30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30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risk</a:t>
            </a:r>
            <a:r>
              <a:rPr lang="es-ES" sz="30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endParaRPr lang="fr-FR" sz="3000" dirty="0">
              <a:latin typeface="Tw Cen MT" panose="020B0602020104020603" pitchFamily="34" charset="0"/>
              <a:ea typeface="Yu Gothic Light" panose="020B0300000000000000" pitchFamily="34" charset="-128"/>
              <a:cs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s-ES" sz="30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Inisyasyon</a:t>
            </a:r>
            <a:r>
              <a:rPr lang="es-ES" sz="30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30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Jesyon</a:t>
            </a:r>
            <a:r>
              <a:rPr lang="es-ES" sz="30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30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Sant</a:t>
            </a:r>
            <a:r>
              <a:rPr lang="es-ES" sz="30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30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Operasyon</a:t>
            </a:r>
            <a:r>
              <a:rPr lang="es-ES" sz="3000" dirty="0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 </a:t>
            </a:r>
            <a:r>
              <a:rPr lang="es-ES" sz="3000" dirty="0" err="1">
                <a:latin typeface="Tw Cen MT" panose="020B0602020104020603" pitchFamily="34" charset="0"/>
                <a:ea typeface="Yu Gothic Light" panose="020B0300000000000000" pitchFamily="34" charset="-128"/>
                <a:cs typeface="Calibri" panose="020F0502020204030204" pitchFamily="34" charset="0"/>
              </a:rPr>
              <a:t>ijans</a:t>
            </a:r>
            <a:endParaRPr lang="fr-FR" sz="3000" dirty="0">
              <a:latin typeface="Tw Cen MT" panose="020B0602020104020603" pitchFamily="34" charset="0"/>
              <a:ea typeface="Yu Gothic Light" panose="020B0300000000000000" pitchFamily="34" charset="-128"/>
              <a:cs typeface="Calibri" panose="020F0502020204030204" pitchFamily="34" charset="0"/>
            </a:endParaRPr>
          </a:p>
          <a:p>
            <a:pPr>
              <a:buFont typeface="Wingdings 3"/>
              <a:buChar char=""/>
              <a:defRPr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7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2164" y="542895"/>
            <a:ext cx="7391400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/>
              <a:t>OBJEKTIF </a:t>
            </a:r>
            <a:r>
              <a:rPr lang="fr-FR" dirty="0" smtClean="0"/>
              <a:t>ESPESIFIK</a:t>
            </a:r>
            <a:endParaRPr lang="fr-FR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685800" y="2362200"/>
            <a:ext cx="10287000" cy="3581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20000"/>
              </a:lnSpc>
              <a:buFont typeface="Wingdings" panose="05000000000000000000" pitchFamily="2" charset="2"/>
              <a:buChar char="v"/>
              <a:defRPr/>
            </a:pP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Fè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analiz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kominote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local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14350" indent="-514350">
              <a:lnSpc>
                <a:spcPct val="120000"/>
              </a:lnSpc>
              <a:buFont typeface="Wingdings" panose="05000000000000000000" pitchFamily="2" charset="2"/>
              <a:buChar char="v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Konprann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sinifikasyon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konsèp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bazik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GRD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endParaRPr lang="fr-FR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Font typeface="Wingdings" panose="05000000000000000000" pitchFamily="2" charset="2"/>
              <a:buChar char="v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Konprann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sik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GRD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20000"/>
              </a:lnSpc>
              <a:buFont typeface="Wingdings" panose="05000000000000000000" pitchFamily="2" charset="2"/>
              <a:buChar char="v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Konprann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SNGRD </a:t>
            </a:r>
          </a:p>
          <a:p>
            <a:pPr marL="514350" indent="-514350">
              <a:lnSpc>
                <a:spcPct val="120000"/>
              </a:lnSpc>
              <a:buFont typeface="Wingdings" panose="05000000000000000000" pitchFamily="2" charset="2"/>
              <a:buChar char="v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Byen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konprann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fondman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CLPC </a:t>
            </a:r>
          </a:p>
          <a:p>
            <a:pPr marL="514350" indent="-514350">
              <a:lnSpc>
                <a:spcPct val="120000"/>
              </a:lnSpc>
              <a:buFont typeface="Wingdings" panose="05000000000000000000" pitchFamily="2" charset="2"/>
              <a:buChar char="v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Prepare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plan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rediksyon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local.</a:t>
            </a:r>
          </a:p>
          <a:p>
            <a:pPr>
              <a:buFont typeface="Wingdings 3"/>
              <a:buChar char=""/>
              <a:defRPr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41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1162891"/>
            <a:ext cx="7391400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METÒD:</a:t>
            </a:r>
            <a:endParaRPr lang="fr-FR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2362200" y="2590800"/>
            <a:ext cx="5181600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Patisipsyon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fr-FR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bras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elide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fr-FR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travay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gwoup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fr-FR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kesyon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repons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fr-FR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enteraksyon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buFont typeface="Wingdings 3"/>
              <a:buChar char=""/>
              <a:defRPr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18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1162891"/>
            <a:ext cx="7391400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REZILTA</a:t>
            </a:r>
            <a:endParaRPr lang="fr-FR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2362200" y="2590800"/>
            <a:ext cx="8305800" cy="3733800"/>
          </a:xfrm>
          <a:prstGeom prst="rect">
            <a:avLst/>
          </a:prstGeom>
        </p:spPr>
        <p:txBody>
          <a:bodyPr wrap="square" lIns="0" tIns="0" rIns="0" bIns="0">
            <a:normAutofit fontScale="92500" lnSpcReduction="20000"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3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Kreyasyon</a:t>
            </a:r>
            <a:r>
              <a:rPr lang="fr-FR" sz="3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CLPC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seksyon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an 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swivan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model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òganigram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SNGRD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Bòn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metriz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sou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konsèp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bazik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“GRD”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zouti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prepare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yon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plan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rediksyon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kominote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Patisipan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yon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konnen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kisa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komite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pwoteksyon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sivil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ye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konpozisyonl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wòl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li nan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kominote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000" kern="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fr-FR" sz="30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 3"/>
              <a:buChar char=""/>
              <a:defRPr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01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1162891"/>
            <a:ext cx="7391400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EVALYASYON</a:t>
            </a:r>
            <a:endParaRPr lang="fr-FR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2209800" y="2286000"/>
            <a:ext cx="8991600" cy="22860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Nan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kad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atelye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sa 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nou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prevwa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reyalize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seyans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briz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glas (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et post)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fason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evalye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konpreyansyon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patisipan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sou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konsèp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bazik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 3"/>
              <a:buChar char=""/>
              <a:defRPr/>
            </a:pPr>
            <a:endParaRPr lang="en-US" sz="16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1162891"/>
            <a:ext cx="7391400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LÒT PWEN </a:t>
            </a:r>
            <a:endParaRPr lang="fr-FR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2209800" y="2286000"/>
            <a:ext cx="8991600" cy="22860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Courier New" panose="02070309020205020404" pitchFamily="49" charset="0"/>
              <a:buChar char="o"/>
              <a:defRPr/>
            </a:pPr>
            <a:r>
              <a:rPr lang="en-US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Règ</a:t>
            </a:r>
            <a:r>
              <a:rPr lang="en-US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jwèt</a:t>
            </a:r>
            <a:r>
              <a:rPr lang="en-US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</a:p>
          <a:p>
            <a:pPr marL="457200" indent="-457200">
              <a:buFont typeface="Courier New" panose="02070309020205020404" pitchFamily="49" charset="0"/>
              <a:buChar char="o"/>
              <a:defRPr/>
            </a:pPr>
            <a:r>
              <a:rPr lang="en-US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Kòbey</a:t>
            </a:r>
            <a:endParaRPr lang="en-US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  <a:defRPr/>
            </a:pPr>
            <a:r>
              <a:rPr lang="en-US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Atant</a:t>
            </a:r>
            <a:r>
              <a:rPr lang="en-US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48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752600" y="2362200"/>
            <a:ext cx="7239000" cy="15240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14300" algn="ctr">
              <a:buFont typeface="Arial" panose="020B0604020202020204" pitchFamily="34" charset="0"/>
              <a:buNone/>
            </a:pPr>
            <a:r>
              <a:rPr lang="en-US" altLang="de-DE" sz="2800" b="1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Mèsi</a:t>
            </a:r>
            <a:r>
              <a:rPr lang="en-US" altLang="de-DE" sz="28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800" b="1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anpil</a:t>
            </a:r>
            <a:r>
              <a:rPr lang="en-US" altLang="de-DE" sz="28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altLang="de-DE" sz="2800" kern="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24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248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Yu Gothic Light</vt:lpstr>
      <vt:lpstr>Arial</vt:lpstr>
      <vt:lpstr>Calibri</vt:lpstr>
      <vt:lpstr>Courier New</vt:lpstr>
      <vt:lpstr>Times New Roman</vt:lpstr>
      <vt:lpstr>Tw Cen MT</vt:lpstr>
      <vt:lpstr>Wingdings</vt:lpstr>
      <vt:lpstr>Wingdings 3</vt:lpstr>
      <vt:lpstr>Office Theme</vt:lpstr>
      <vt:lpstr> LESON # 5  SNGRD </vt:lpstr>
      <vt:lpstr> BI FÒMASYON AN:</vt:lpstr>
      <vt:lpstr> KONTNI FÒMASYON AN :</vt:lpstr>
      <vt:lpstr>OBJEKTIF ESPESIFIK</vt:lpstr>
      <vt:lpstr>METÒD:</vt:lpstr>
      <vt:lpstr>REZILTA</vt:lpstr>
      <vt:lpstr>EVALYASYON</vt:lpstr>
      <vt:lpstr>LÒT PWEN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projet adaptation des manuels GRD dans le cadre de l’implémentation des activités du programme Parhafs.  Partenariat:  DGPC/Ambassade de suisse, bureau de Port Salut.   Intervenant : Samuel Dérice, Officier de projets Parhafs  Janvier 2022</dc:title>
  <dc:creator>Lenovo</dc:creator>
  <cp:lastModifiedBy>Franck Junior</cp:lastModifiedBy>
  <cp:revision>38</cp:revision>
  <dcterms:created xsi:type="dcterms:W3CDTF">2023-08-14T17:01:13Z</dcterms:created>
  <dcterms:modified xsi:type="dcterms:W3CDTF">2023-08-23T19:19:00Z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2023-08-14T00:00:00Z</vt:filetime>
  </property>
</Properties>
</file>